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1" r:id="rId2"/>
    <p:sldId id="270" r:id="rId3"/>
    <p:sldId id="258" r:id="rId4"/>
    <p:sldId id="296" r:id="rId5"/>
    <p:sldId id="259" r:id="rId6"/>
    <p:sldId id="261" r:id="rId7"/>
    <p:sldId id="303" r:id="rId8"/>
    <p:sldId id="262" r:id="rId9"/>
    <p:sldId id="263" r:id="rId10"/>
    <p:sldId id="294" r:id="rId11"/>
    <p:sldId id="275" r:id="rId12"/>
    <p:sldId id="278" r:id="rId13"/>
    <p:sldId id="277" r:id="rId14"/>
    <p:sldId id="307" r:id="rId15"/>
    <p:sldId id="304" r:id="rId16"/>
    <p:sldId id="305" r:id="rId17"/>
    <p:sldId id="306" r:id="rId18"/>
    <p:sldId id="276" r:id="rId19"/>
    <p:sldId id="279" r:id="rId20"/>
    <p:sldId id="280" r:id="rId21"/>
    <p:sldId id="283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4AE7A-AC84-4071-9FD6-455C5BC5632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CDDEC67-EBED-4626-AE7D-BD739B076E47}">
      <dgm:prSet phldrT="[Text]" custT="1"/>
      <dgm:spPr>
        <a:solidFill>
          <a:srgbClr val="002060"/>
        </a:solidFill>
      </dgm:spPr>
      <dgm:t>
        <a:bodyPr/>
        <a:lstStyle/>
        <a:p>
          <a:r>
            <a:rPr lang="fa-IR" sz="2800" b="1" dirty="0" smtClean="0">
              <a:cs typeface="B Titr" pitchFamily="2" charset="-78"/>
            </a:rPr>
            <a:t>عوامل مربوط به مادر</a:t>
          </a:r>
          <a:endParaRPr lang="en-US" sz="2800" dirty="0">
            <a:cs typeface="B Titr" pitchFamily="2" charset="-78"/>
          </a:endParaRPr>
        </a:p>
      </dgm:t>
    </dgm:pt>
    <dgm:pt modelId="{082F4EAD-ECA2-4182-94FD-1661BB9DF0D8}" type="parTrans" cxnId="{0BF68935-5E1B-48FF-97E0-3632482CBA4C}">
      <dgm:prSet/>
      <dgm:spPr/>
      <dgm:t>
        <a:bodyPr/>
        <a:lstStyle/>
        <a:p>
          <a:endParaRPr lang="en-US"/>
        </a:p>
      </dgm:t>
    </dgm:pt>
    <dgm:pt modelId="{39423A87-EAB2-4287-B874-E96287B708EE}" type="sibTrans" cxnId="{0BF68935-5E1B-48FF-97E0-3632482CBA4C}">
      <dgm:prSet/>
      <dgm:spPr/>
      <dgm:t>
        <a:bodyPr/>
        <a:lstStyle/>
        <a:p>
          <a:endParaRPr lang="en-US"/>
        </a:p>
      </dgm:t>
    </dgm:pt>
    <dgm:pt modelId="{53CE6EAE-17B9-4F1C-BAFB-CE63F75DE60D}">
      <dgm:prSet phldrT="[Text]" custT="1"/>
      <dgm:spPr>
        <a:solidFill>
          <a:srgbClr val="002060"/>
        </a:solidFill>
      </dgm:spPr>
      <dgm:t>
        <a:bodyPr/>
        <a:lstStyle/>
        <a:p>
          <a:r>
            <a:rPr lang="fa-IR" sz="2800" b="1" dirty="0" smtClean="0">
              <a:cs typeface="B Titr" pitchFamily="2" charset="-78"/>
            </a:rPr>
            <a:t>2)عوامل مربوط به شيرخوار </a:t>
          </a:r>
          <a:endParaRPr lang="en-US" sz="2800" dirty="0">
            <a:cs typeface="B Titr" pitchFamily="2" charset="-78"/>
          </a:endParaRPr>
        </a:p>
      </dgm:t>
    </dgm:pt>
    <dgm:pt modelId="{CA4948CE-9EBD-4BE5-93C1-2E149174C628}" type="parTrans" cxnId="{8C25A528-6C65-4864-B6C6-5020B4A79B73}">
      <dgm:prSet/>
      <dgm:spPr/>
      <dgm:t>
        <a:bodyPr/>
        <a:lstStyle/>
        <a:p>
          <a:endParaRPr lang="en-US"/>
        </a:p>
      </dgm:t>
    </dgm:pt>
    <dgm:pt modelId="{427A45B2-EA84-4203-A70C-ADC5648F1582}" type="sibTrans" cxnId="{8C25A528-6C65-4864-B6C6-5020B4A79B73}">
      <dgm:prSet/>
      <dgm:spPr/>
      <dgm:t>
        <a:bodyPr/>
        <a:lstStyle/>
        <a:p>
          <a:endParaRPr lang="en-US"/>
        </a:p>
      </dgm:t>
    </dgm:pt>
    <dgm:pt modelId="{11C022FD-1FD4-4291-8BDB-306DA000D076}">
      <dgm:prSet phldrT="[Text]" custT="1"/>
      <dgm:spPr>
        <a:solidFill>
          <a:srgbClr val="002060"/>
        </a:solidFill>
      </dgm:spPr>
      <dgm:t>
        <a:bodyPr/>
        <a:lstStyle/>
        <a:p>
          <a:r>
            <a:rPr lang="fa-IR" sz="2800" b="1" dirty="0" smtClean="0">
              <a:cs typeface="B Titr" pitchFamily="2" charset="-78"/>
            </a:rPr>
            <a:t>زوج مادر –شيرخوار </a:t>
          </a:r>
          <a:endParaRPr lang="en-US" sz="2800" dirty="0">
            <a:cs typeface="B Titr" pitchFamily="2" charset="-78"/>
          </a:endParaRPr>
        </a:p>
      </dgm:t>
    </dgm:pt>
    <dgm:pt modelId="{612A240D-1422-473A-A443-7DE369B0A3B3}" type="parTrans" cxnId="{85F6D25B-86B6-4AAB-98B7-B8C55E5290D6}">
      <dgm:prSet/>
      <dgm:spPr/>
      <dgm:t>
        <a:bodyPr/>
        <a:lstStyle/>
        <a:p>
          <a:endParaRPr lang="en-US"/>
        </a:p>
      </dgm:t>
    </dgm:pt>
    <dgm:pt modelId="{4BE67822-3D09-4713-959F-275BD373E8E8}" type="sibTrans" cxnId="{85F6D25B-86B6-4AAB-98B7-B8C55E5290D6}">
      <dgm:prSet/>
      <dgm:spPr/>
      <dgm:t>
        <a:bodyPr/>
        <a:lstStyle/>
        <a:p>
          <a:endParaRPr lang="en-US"/>
        </a:p>
      </dgm:t>
    </dgm:pt>
    <dgm:pt modelId="{1DA1FBA7-C238-4F59-8BD6-049D88C145BD}" type="pres">
      <dgm:prSet presAssocID="{5D94AE7A-AC84-4071-9FD6-455C5BC5632A}" presName="compositeShape" presStyleCnt="0">
        <dgm:presLayoutVars>
          <dgm:chMax val="7"/>
          <dgm:dir/>
          <dgm:resizeHandles val="exact"/>
        </dgm:presLayoutVars>
      </dgm:prSet>
      <dgm:spPr/>
    </dgm:pt>
    <dgm:pt modelId="{52ADFC1C-49D2-4622-8B88-55FA97BC29B7}" type="pres">
      <dgm:prSet presAssocID="{5D94AE7A-AC84-4071-9FD6-455C5BC5632A}" presName="wedge1" presStyleLbl="node1" presStyleIdx="0" presStyleCnt="3"/>
      <dgm:spPr/>
      <dgm:t>
        <a:bodyPr/>
        <a:lstStyle/>
        <a:p>
          <a:endParaRPr lang="en-US"/>
        </a:p>
      </dgm:t>
    </dgm:pt>
    <dgm:pt modelId="{A8C381F9-E19F-4E55-BEA0-4937715E854C}" type="pres">
      <dgm:prSet presAssocID="{5D94AE7A-AC84-4071-9FD6-455C5BC5632A}" presName="dummy1a" presStyleCnt="0"/>
      <dgm:spPr/>
    </dgm:pt>
    <dgm:pt modelId="{1510EEC9-E7CF-4D89-AA24-832E64963524}" type="pres">
      <dgm:prSet presAssocID="{5D94AE7A-AC84-4071-9FD6-455C5BC5632A}" presName="dummy1b" presStyleCnt="0"/>
      <dgm:spPr/>
    </dgm:pt>
    <dgm:pt modelId="{14DD6ACC-02E8-4540-B4A3-8A5AF1A60E95}" type="pres">
      <dgm:prSet presAssocID="{5D94AE7A-AC84-4071-9FD6-455C5BC5632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F8ECB-9225-487B-AF4A-7750ABA24A91}" type="pres">
      <dgm:prSet presAssocID="{5D94AE7A-AC84-4071-9FD6-455C5BC5632A}" presName="wedge2" presStyleLbl="node1" presStyleIdx="1" presStyleCnt="3"/>
      <dgm:spPr/>
      <dgm:t>
        <a:bodyPr/>
        <a:lstStyle/>
        <a:p>
          <a:endParaRPr lang="en-US"/>
        </a:p>
      </dgm:t>
    </dgm:pt>
    <dgm:pt modelId="{0EB4C94E-65F1-474F-B2D1-272302FC88B6}" type="pres">
      <dgm:prSet presAssocID="{5D94AE7A-AC84-4071-9FD6-455C5BC5632A}" presName="dummy2a" presStyleCnt="0"/>
      <dgm:spPr/>
    </dgm:pt>
    <dgm:pt modelId="{91098242-C89B-4D99-B8F1-A98C398A1039}" type="pres">
      <dgm:prSet presAssocID="{5D94AE7A-AC84-4071-9FD6-455C5BC5632A}" presName="dummy2b" presStyleCnt="0"/>
      <dgm:spPr/>
    </dgm:pt>
    <dgm:pt modelId="{2B7C85EC-F3AE-4187-97C6-6CCFF4F4AEE6}" type="pres">
      <dgm:prSet presAssocID="{5D94AE7A-AC84-4071-9FD6-455C5BC5632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4B7EA-8716-46CF-84B0-00A475EBC078}" type="pres">
      <dgm:prSet presAssocID="{5D94AE7A-AC84-4071-9FD6-455C5BC5632A}" presName="wedge3" presStyleLbl="node1" presStyleIdx="2" presStyleCnt="3"/>
      <dgm:spPr/>
      <dgm:t>
        <a:bodyPr/>
        <a:lstStyle/>
        <a:p>
          <a:endParaRPr lang="en-US"/>
        </a:p>
      </dgm:t>
    </dgm:pt>
    <dgm:pt modelId="{38DA94FC-C50B-4D09-ADD6-9BAC48D269EC}" type="pres">
      <dgm:prSet presAssocID="{5D94AE7A-AC84-4071-9FD6-455C5BC5632A}" presName="dummy3a" presStyleCnt="0"/>
      <dgm:spPr/>
    </dgm:pt>
    <dgm:pt modelId="{A8864554-B735-458E-BA20-6127E66A0A10}" type="pres">
      <dgm:prSet presAssocID="{5D94AE7A-AC84-4071-9FD6-455C5BC5632A}" presName="dummy3b" presStyleCnt="0"/>
      <dgm:spPr/>
    </dgm:pt>
    <dgm:pt modelId="{2C7BDD5D-6530-4A2E-BF89-C5676B7A8DDD}" type="pres">
      <dgm:prSet presAssocID="{5D94AE7A-AC84-4071-9FD6-455C5BC5632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F7419-FAC2-4C3E-8C89-2F38EEAAB871}" type="pres">
      <dgm:prSet presAssocID="{39423A87-EAB2-4287-B874-E96287B708EE}" presName="arrowWedge1" presStyleLbl="fgSibTrans2D1" presStyleIdx="0" presStyleCnt="3"/>
      <dgm:spPr>
        <a:effectLst/>
      </dgm:spPr>
    </dgm:pt>
    <dgm:pt modelId="{ED37D2A5-DC22-4E54-AE0E-640E4281C437}" type="pres">
      <dgm:prSet presAssocID="{427A45B2-EA84-4203-A70C-ADC5648F1582}" presName="arrowWedge2" presStyleLbl="fgSibTrans2D1" presStyleIdx="1" presStyleCnt="3"/>
      <dgm:spPr/>
    </dgm:pt>
    <dgm:pt modelId="{7EF7F18E-AC5C-4A61-924C-10C121450FA4}" type="pres">
      <dgm:prSet presAssocID="{4BE67822-3D09-4713-959F-275BD373E8E8}" presName="arrowWedge3" presStyleLbl="fgSibTrans2D1" presStyleIdx="2" presStyleCnt="3"/>
      <dgm:spPr>
        <a:ln>
          <a:solidFill>
            <a:srgbClr val="0070C0"/>
          </a:solidFill>
        </a:ln>
      </dgm:spPr>
    </dgm:pt>
  </dgm:ptLst>
  <dgm:cxnLst>
    <dgm:cxn modelId="{5FAB1F37-6B45-423B-B5BA-126F5D7221CB}" type="presOf" srcId="{3CDDEC67-EBED-4626-AE7D-BD739B076E47}" destId="{52ADFC1C-49D2-4622-8B88-55FA97BC29B7}" srcOrd="0" destOrd="0" presId="urn:microsoft.com/office/officeart/2005/8/layout/cycle8"/>
    <dgm:cxn modelId="{DEC5945D-EE2A-4616-9B8C-0820AFFDB5DF}" type="presOf" srcId="{5D94AE7A-AC84-4071-9FD6-455C5BC5632A}" destId="{1DA1FBA7-C238-4F59-8BD6-049D88C145BD}" srcOrd="0" destOrd="0" presId="urn:microsoft.com/office/officeart/2005/8/layout/cycle8"/>
    <dgm:cxn modelId="{85F6D25B-86B6-4AAB-98B7-B8C55E5290D6}" srcId="{5D94AE7A-AC84-4071-9FD6-455C5BC5632A}" destId="{11C022FD-1FD4-4291-8BDB-306DA000D076}" srcOrd="2" destOrd="0" parTransId="{612A240D-1422-473A-A443-7DE369B0A3B3}" sibTransId="{4BE67822-3D09-4713-959F-275BD373E8E8}"/>
    <dgm:cxn modelId="{8C25A528-6C65-4864-B6C6-5020B4A79B73}" srcId="{5D94AE7A-AC84-4071-9FD6-455C5BC5632A}" destId="{53CE6EAE-17B9-4F1C-BAFB-CE63F75DE60D}" srcOrd="1" destOrd="0" parTransId="{CA4948CE-9EBD-4BE5-93C1-2E149174C628}" sibTransId="{427A45B2-EA84-4203-A70C-ADC5648F1582}"/>
    <dgm:cxn modelId="{11F661C1-B013-4CF3-A8B0-9C831A7AD766}" type="presOf" srcId="{53CE6EAE-17B9-4F1C-BAFB-CE63F75DE60D}" destId="{2B7C85EC-F3AE-4187-97C6-6CCFF4F4AEE6}" srcOrd="1" destOrd="0" presId="urn:microsoft.com/office/officeart/2005/8/layout/cycle8"/>
    <dgm:cxn modelId="{0BF68935-5E1B-48FF-97E0-3632482CBA4C}" srcId="{5D94AE7A-AC84-4071-9FD6-455C5BC5632A}" destId="{3CDDEC67-EBED-4626-AE7D-BD739B076E47}" srcOrd="0" destOrd="0" parTransId="{082F4EAD-ECA2-4182-94FD-1661BB9DF0D8}" sibTransId="{39423A87-EAB2-4287-B874-E96287B708EE}"/>
    <dgm:cxn modelId="{08645881-134C-4881-A376-83F09464D662}" type="presOf" srcId="{11C022FD-1FD4-4291-8BDB-306DA000D076}" destId="{80C4B7EA-8716-46CF-84B0-00A475EBC078}" srcOrd="0" destOrd="0" presId="urn:microsoft.com/office/officeart/2005/8/layout/cycle8"/>
    <dgm:cxn modelId="{8435963C-3612-446C-9284-A2FD6459D8C3}" type="presOf" srcId="{3CDDEC67-EBED-4626-AE7D-BD739B076E47}" destId="{14DD6ACC-02E8-4540-B4A3-8A5AF1A60E95}" srcOrd="1" destOrd="0" presId="urn:microsoft.com/office/officeart/2005/8/layout/cycle8"/>
    <dgm:cxn modelId="{C8C4CC8F-D385-437C-BF97-9A133AF6F329}" type="presOf" srcId="{11C022FD-1FD4-4291-8BDB-306DA000D076}" destId="{2C7BDD5D-6530-4A2E-BF89-C5676B7A8DDD}" srcOrd="1" destOrd="0" presId="urn:microsoft.com/office/officeart/2005/8/layout/cycle8"/>
    <dgm:cxn modelId="{AABBD2D6-7B83-4500-927A-293224FBA1C3}" type="presOf" srcId="{53CE6EAE-17B9-4F1C-BAFB-CE63F75DE60D}" destId="{2F1F8ECB-9225-487B-AF4A-7750ABA24A91}" srcOrd="0" destOrd="0" presId="urn:microsoft.com/office/officeart/2005/8/layout/cycle8"/>
    <dgm:cxn modelId="{367B49E1-C1F3-4561-861F-C3B1C8F5420B}" type="presParOf" srcId="{1DA1FBA7-C238-4F59-8BD6-049D88C145BD}" destId="{52ADFC1C-49D2-4622-8B88-55FA97BC29B7}" srcOrd="0" destOrd="0" presId="urn:microsoft.com/office/officeart/2005/8/layout/cycle8"/>
    <dgm:cxn modelId="{2367335F-E505-463F-BEDC-C27373154B95}" type="presParOf" srcId="{1DA1FBA7-C238-4F59-8BD6-049D88C145BD}" destId="{A8C381F9-E19F-4E55-BEA0-4937715E854C}" srcOrd="1" destOrd="0" presId="urn:microsoft.com/office/officeart/2005/8/layout/cycle8"/>
    <dgm:cxn modelId="{7CE49C11-C170-4F46-BB75-EFA86A9F2E98}" type="presParOf" srcId="{1DA1FBA7-C238-4F59-8BD6-049D88C145BD}" destId="{1510EEC9-E7CF-4D89-AA24-832E64963524}" srcOrd="2" destOrd="0" presId="urn:microsoft.com/office/officeart/2005/8/layout/cycle8"/>
    <dgm:cxn modelId="{F3F40F46-9587-444B-9479-11A74BEA3100}" type="presParOf" srcId="{1DA1FBA7-C238-4F59-8BD6-049D88C145BD}" destId="{14DD6ACC-02E8-4540-B4A3-8A5AF1A60E95}" srcOrd="3" destOrd="0" presId="urn:microsoft.com/office/officeart/2005/8/layout/cycle8"/>
    <dgm:cxn modelId="{3C8AAF48-BD88-46C7-A706-C59687FAB1FE}" type="presParOf" srcId="{1DA1FBA7-C238-4F59-8BD6-049D88C145BD}" destId="{2F1F8ECB-9225-487B-AF4A-7750ABA24A91}" srcOrd="4" destOrd="0" presId="urn:microsoft.com/office/officeart/2005/8/layout/cycle8"/>
    <dgm:cxn modelId="{DDF584A9-A5F2-4AA2-B696-A26E5D11B37D}" type="presParOf" srcId="{1DA1FBA7-C238-4F59-8BD6-049D88C145BD}" destId="{0EB4C94E-65F1-474F-B2D1-272302FC88B6}" srcOrd="5" destOrd="0" presId="urn:microsoft.com/office/officeart/2005/8/layout/cycle8"/>
    <dgm:cxn modelId="{F58F079A-16FC-4F9E-84E3-F89E6B2B7A2F}" type="presParOf" srcId="{1DA1FBA7-C238-4F59-8BD6-049D88C145BD}" destId="{91098242-C89B-4D99-B8F1-A98C398A1039}" srcOrd="6" destOrd="0" presId="urn:microsoft.com/office/officeart/2005/8/layout/cycle8"/>
    <dgm:cxn modelId="{CA58C8E0-70A7-4532-BC56-B417AD5EF619}" type="presParOf" srcId="{1DA1FBA7-C238-4F59-8BD6-049D88C145BD}" destId="{2B7C85EC-F3AE-4187-97C6-6CCFF4F4AEE6}" srcOrd="7" destOrd="0" presId="urn:microsoft.com/office/officeart/2005/8/layout/cycle8"/>
    <dgm:cxn modelId="{B532510C-A46E-4D7B-BD64-BEDC6D089469}" type="presParOf" srcId="{1DA1FBA7-C238-4F59-8BD6-049D88C145BD}" destId="{80C4B7EA-8716-46CF-84B0-00A475EBC078}" srcOrd="8" destOrd="0" presId="urn:microsoft.com/office/officeart/2005/8/layout/cycle8"/>
    <dgm:cxn modelId="{A2D68B89-BF9F-42A8-91A5-0685ABB86E2C}" type="presParOf" srcId="{1DA1FBA7-C238-4F59-8BD6-049D88C145BD}" destId="{38DA94FC-C50B-4D09-ADD6-9BAC48D269EC}" srcOrd="9" destOrd="0" presId="urn:microsoft.com/office/officeart/2005/8/layout/cycle8"/>
    <dgm:cxn modelId="{6E82B0FD-A6CA-4E3D-8EF9-E33E969C88AD}" type="presParOf" srcId="{1DA1FBA7-C238-4F59-8BD6-049D88C145BD}" destId="{A8864554-B735-458E-BA20-6127E66A0A10}" srcOrd="10" destOrd="0" presId="urn:microsoft.com/office/officeart/2005/8/layout/cycle8"/>
    <dgm:cxn modelId="{F765ABBC-E82E-4646-BBAA-4B5DA03A4F79}" type="presParOf" srcId="{1DA1FBA7-C238-4F59-8BD6-049D88C145BD}" destId="{2C7BDD5D-6530-4A2E-BF89-C5676B7A8DDD}" srcOrd="11" destOrd="0" presId="urn:microsoft.com/office/officeart/2005/8/layout/cycle8"/>
    <dgm:cxn modelId="{DB362745-68FD-4F7D-98F1-C85312B54396}" type="presParOf" srcId="{1DA1FBA7-C238-4F59-8BD6-049D88C145BD}" destId="{8AEF7419-FAC2-4C3E-8C89-2F38EEAAB871}" srcOrd="12" destOrd="0" presId="urn:microsoft.com/office/officeart/2005/8/layout/cycle8"/>
    <dgm:cxn modelId="{BD9CD693-E255-418A-BC23-C43AE5D8B876}" type="presParOf" srcId="{1DA1FBA7-C238-4F59-8BD6-049D88C145BD}" destId="{ED37D2A5-DC22-4E54-AE0E-640E4281C437}" srcOrd="13" destOrd="0" presId="urn:microsoft.com/office/officeart/2005/8/layout/cycle8"/>
    <dgm:cxn modelId="{95AEED73-79D1-473F-B958-73F43E8AF672}" type="presParOf" srcId="{1DA1FBA7-C238-4F59-8BD6-049D88C145BD}" destId="{7EF7F18E-AC5C-4A61-924C-10C121450FA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AC577A-9A45-4F0E-8323-E9D83F61E84C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60EAEF6-8E42-42C6-BE97-97A4A90CD4B1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2800" b="1" dirty="0" smtClean="0">
              <a:cs typeface="B Titr" pitchFamily="2" charset="-78"/>
            </a:rPr>
            <a:t>علایم </a:t>
          </a:r>
          <a:endParaRPr lang="en-US" sz="2800" b="1" dirty="0">
            <a:cs typeface="B Titr" pitchFamily="2" charset="-78"/>
          </a:endParaRPr>
        </a:p>
      </dgm:t>
    </dgm:pt>
    <dgm:pt modelId="{9CB2DFF9-AB02-4CFF-9F0E-46A4ABA19D45}" type="parTrans" cxnId="{C96F38FE-390F-4D0B-A263-27E06EF2DE56}">
      <dgm:prSet/>
      <dgm:spPr/>
      <dgm:t>
        <a:bodyPr/>
        <a:lstStyle/>
        <a:p>
          <a:endParaRPr lang="en-US"/>
        </a:p>
      </dgm:t>
    </dgm:pt>
    <dgm:pt modelId="{0B388876-C57A-4179-8BA4-86BBB65B0D01}" type="sibTrans" cxnId="{C96F38FE-390F-4D0B-A263-27E06EF2DE56}">
      <dgm:prSet/>
      <dgm:spPr/>
      <dgm:t>
        <a:bodyPr/>
        <a:lstStyle/>
        <a:p>
          <a:endParaRPr lang="en-US"/>
        </a:p>
      </dgm:t>
    </dgm:pt>
    <dgm:pt modelId="{DEBF5878-C254-4431-AFC5-044BCD019BE5}">
      <dgm:prSet phldrT="[Text]" custT="1"/>
      <dgm:spPr>
        <a:solidFill>
          <a:srgbClr val="7030A0"/>
        </a:solidFill>
      </dgm:spPr>
      <dgm:t>
        <a:bodyPr/>
        <a:lstStyle/>
        <a:p>
          <a:r>
            <a:rPr lang="fa-IR" sz="1800" b="1" dirty="0" smtClean="0">
              <a:cs typeface="B Titr" pitchFamily="2" charset="-78"/>
            </a:rPr>
            <a:t>افسردگي،خستگي</a:t>
          </a:r>
        </a:p>
        <a:p>
          <a:r>
            <a:rPr lang="fa-IR" sz="1800" b="1" dirty="0" smtClean="0">
              <a:cs typeface="B Titr" pitchFamily="2" charset="-78"/>
            </a:rPr>
            <a:t>اضطراب</a:t>
          </a:r>
          <a:endParaRPr lang="en-US" sz="1800" b="1" dirty="0">
            <a:cs typeface="B Titr" pitchFamily="2" charset="-78"/>
          </a:endParaRPr>
        </a:p>
      </dgm:t>
    </dgm:pt>
    <dgm:pt modelId="{D730B380-7D61-4DD2-8D96-BF776E9830E8}" type="parTrans" cxnId="{4CBBB7F0-5CAC-40EB-B4C8-EA9424D5B0D0}">
      <dgm:prSet/>
      <dgm:spPr/>
      <dgm:t>
        <a:bodyPr/>
        <a:lstStyle/>
        <a:p>
          <a:endParaRPr lang="en-US"/>
        </a:p>
      </dgm:t>
    </dgm:pt>
    <dgm:pt modelId="{20A4F504-E0C6-4F29-AF42-9DC7E90E88C2}" type="sibTrans" cxnId="{4CBBB7F0-5CAC-40EB-B4C8-EA9424D5B0D0}">
      <dgm:prSet/>
      <dgm:spPr/>
      <dgm:t>
        <a:bodyPr/>
        <a:lstStyle/>
        <a:p>
          <a:endParaRPr lang="en-US"/>
        </a:p>
      </dgm:t>
    </dgm:pt>
    <dgm:pt modelId="{4D1D0A37-C276-4A9B-9E19-11606715B25F}">
      <dgm:prSet phldrT="[Text]" custT="1"/>
      <dgm:spPr>
        <a:solidFill>
          <a:srgbClr val="7030A0"/>
        </a:solidFill>
      </dgm:spPr>
      <dgm:t>
        <a:bodyPr/>
        <a:lstStyle/>
        <a:p>
          <a:r>
            <a:rPr lang="fa-IR" sz="1800" b="1" dirty="0" smtClean="0">
              <a:cs typeface="B Titr" pitchFamily="2" charset="-78"/>
            </a:rPr>
            <a:t>بي خوابي ،سردرد </a:t>
          </a:r>
          <a:endParaRPr lang="en-US" sz="1800" b="1" dirty="0">
            <a:cs typeface="B Titr" pitchFamily="2" charset="-78"/>
          </a:endParaRPr>
        </a:p>
      </dgm:t>
    </dgm:pt>
    <dgm:pt modelId="{829C6150-ED41-4CE1-A240-79172A519AA1}" type="parTrans" cxnId="{B37023AA-1B47-466E-8725-755A5141F574}">
      <dgm:prSet/>
      <dgm:spPr/>
      <dgm:t>
        <a:bodyPr/>
        <a:lstStyle/>
        <a:p>
          <a:endParaRPr lang="en-US"/>
        </a:p>
      </dgm:t>
    </dgm:pt>
    <dgm:pt modelId="{58A72048-55BE-43E8-A847-3F15A079E1A4}" type="sibTrans" cxnId="{B37023AA-1B47-466E-8725-755A5141F574}">
      <dgm:prSet/>
      <dgm:spPr/>
      <dgm:t>
        <a:bodyPr/>
        <a:lstStyle/>
        <a:p>
          <a:endParaRPr lang="en-US"/>
        </a:p>
      </dgm:t>
    </dgm:pt>
    <dgm:pt modelId="{A0AC2802-4C24-4BEC-9120-D525B9B78EBB}">
      <dgm:prSet phldrT="[Text]" custT="1"/>
      <dgm:spPr>
        <a:solidFill>
          <a:srgbClr val="7030A0"/>
        </a:solidFill>
      </dgm:spPr>
      <dgm:t>
        <a:bodyPr/>
        <a:lstStyle/>
        <a:p>
          <a:r>
            <a:rPr lang="fa-IR" sz="1800" b="1" i="1" dirty="0" smtClean="0">
              <a:cs typeface="B Titr" pitchFamily="2" charset="-78"/>
            </a:rPr>
            <a:t>خوشحالي و گريه كردن بي جا </a:t>
          </a:r>
          <a:endParaRPr lang="en-US" sz="1800" b="1" dirty="0">
            <a:cs typeface="B Titr" pitchFamily="2" charset="-78"/>
          </a:endParaRPr>
        </a:p>
      </dgm:t>
    </dgm:pt>
    <dgm:pt modelId="{D5A1E3BC-1875-4C59-9656-B598F9CECEE9}" type="parTrans" cxnId="{FE636580-5B48-41E4-B621-A09B77F35B76}">
      <dgm:prSet/>
      <dgm:spPr/>
      <dgm:t>
        <a:bodyPr/>
        <a:lstStyle/>
        <a:p>
          <a:endParaRPr lang="en-US"/>
        </a:p>
      </dgm:t>
    </dgm:pt>
    <dgm:pt modelId="{895FFAA3-7C6E-4050-8EE5-7DDC7A768D19}" type="sibTrans" cxnId="{FE636580-5B48-41E4-B621-A09B77F35B76}">
      <dgm:prSet/>
      <dgm:spPr/>
      <dgm:t>
        <a:bodyPr/>
        <a:lstStyle/>
        <a:p>
          <a:endParaRPr lang="en-US"/>
        </a:p>
      </dgm:t>
    </dgm:pt>
    <dgm:pt modelId="{2C34C965-51C9-444B-A15D-DFAFE51C617A}">
      <dgm:prSet phldrT="[Text]" custT="1"/>
      <dgm:spPr>
        <a:solidFill>
          <a:srgbClr val="7030A0"/>
        </a:solidFill>
      </dgm:spPr>
      <dgm:t>
        <a:bodyPr/>
        <a:lstStyle/>
        <a:p>
          <a:r>
            <a:rPr lang="fa-IR" sz="1800" b="1" i="1" dirty="0" smtClean="0">
              <a:cs typeface="B Titr" pitchFamily="2" charset="-78"/>
            </a:rPr>
            <a:t>بي قراري و گاهي تخيل هاي زياد </a:t>
          </a:r>
          <a:endParaRPr lang="en-US" sz="1800" b="1" dirty="0">
            <a:cs typeface="B Titr" pitchFamily="2" charset="-78"/>
          </a:endParaRPr>
        </a:p>
      </dgm:t>
    </dgm:pt>
    <dgm:pt modelId="{21B207F5-DBD2-4EC7-8DD8-DC5414C111D2}" type="parTrans" cxnId="{E894513F-565C-4469-9CE6-56483DBE6069}">
      <dgm:prSet/>
      <dgm:spPr/>
      <dgm:t>
        <a:bodyPr/>
        <a:lstStyle/>
        <a:p>
          <a:endParaRPr lang="en-US"/>
        </a:p>
      </dgm:t>
    </dgm:pt>
    <dgm:pt modelId="{A66A9AAA-BA03-4E8D-BC0F-7BE98F94D31F}" type="sibTrans" cxnId="{E894513F-565C-4469-9CE6-56483DBE6069}">
      <dgm:prSet/>
      <dgm:spPr/>
      <dgm:t>
        <a:bodyPr/>
        <a:lstStyle/>
        <a:p>
          <a:endParaRPr lang="en-US"/>
        </a:p>
      </dgm:t>
    </dgm:pt>
    <dgm:pt modelId="{452FA47A-C474-43A5-90EB-3DDED9205DDE}" type="pres">
      <dgm:prSet presAssocID="{44AC577A-9A45-4F0E-8323-E9D83F61E8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BDA104-9B1F-4E35-AEAE-C3229140E501}" type="pres">
      <dgm:prSet presAssocID="{260EAEF6-8E42-42C6-BE97-97A4A90CD4B1}" presName="centerShape" presStyleLbl="node0" presStyleIdx="0" presStyleCnt="1"/>
      <dgm:spPr/>
      <dgm:t>
        <a:bodyPr/>
        <a:lstStyle/>
        <a:p>
          <a:endParaRPr lang="en-US"/>
        </a:p>
      </dgm:t>
    </dgm:pt>
    <dgm:pt modelId="{C4417133-D974-40A8-AC35-240880614385}" type="pres">
      <dgm:prSet presAssocID="{DEBF5878-C254-4431-AFC5-044BCD019BE5}" presName="node" presStyleLbl="node1" presStyleIdx="0" presStyleCnt="4" custScaleX="225923" custRadScaleRad="98299" custRadScaleInc="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B1FF4-B860-4A8C-862C-100851AA22CC}" type="pres">
      <dgm:prSet presAssocID="{DEBF5878-C254-4431-AFC5-044BCD019BE5}" presName="dummy" presStyleCnt="0"/>
      <dgm:spPr/>
    </dgm:pt>
    <dgm:pt modelId="{D9B219EB-D285-4ACB-8597-F560196EFDDD}" type="pres">
      <dgm:prSet presAssocID="{20A4F504-E0C6-4F29-AF42-9DC7E90E88C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492B92E-134E-46F0-8397-89AD0FD1E008}" type="pres">
      <dgm:prSet presAssocID="{4D1D0A37-C276-4A9B-9E19-11606715B25F}" presName="node" presStyleLbl="node1" presStyleIdx="1" presStyleCnt="4" custScaleX="175388" custScaleY="146377" custRadScaleRad="135488" custRadScaleInc="-7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E9692-D969-46F5-947B-D944457EF4A3}" type="pres">
      <dgm:prSet presAssocID="{4D1D0A37-C276-4A9B-9E19-11606715B25F}" presName="dummy" presStyleCnt="0"/>
      <dgm:spPr/>
    </dgm:pt>
    <dgm:pt modelId="{836DC4DE-6C51-452E-8BB8-C579571FC1E9}" type="pres">
      <dgm:prSet presAssocID="{58A72048-55BE-43E8-A847-3F15A079E1A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E6D7422-8F8A-45D5-A369-2CF26DFE8637}" type="pres">
      <dgm:prSet presAssocID="{A0AC2802-4C24-4BEC-9120-D525B9B78EBB}" presName="node" presStyleLbl="node1" presStyleIdx="2" presStyleCnt="4" custScaleX="220522" custScaleY="137780" custRadScaleRad="97521" custRadScaleInc="12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1AD3B-391E-429C-9DA6-4411F76286B3}" type="pres">
      <dgm:prSet presAssocID="{A0AC2802-4C24-4BEC-9120-D525B9B78EBB}" presName="dummy" presStyleCnt="0"/>
      <dgm:spPr/>
    </dgm:pt>
    <dgm:pt modelId="{38864174-9812-4F50-8AF6-B83862C9F092}" type="pres">
      <dgm:prSet presAssocID="{895FFAA3-7C6E-4050-8EE5-7DDC7A768D1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4BECA57-CAE9-4336-B64E-D6196B1B05E1}" type="pres">
      <dgm:prSet presAssocID="{2C34C965-51C9-444B-A15D-DFAFE51C617A}" presName="node" presStyleLbl="node1" presStyleIdx="3" presStyleCnt="4" custScaleX="169985" custScaleY="142233" custRadScaleRad="125559" custRadScaleInc="10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EF18D-1228-43CC-B6FB-0FEB8BB03C0B}" type="pres">
      <dgm:prSet presAssocID="{2C34C965-51C9-444B-A15D-DFAFE51C617A}" presName="dummy" presStyleCnt="0"/>
      <dgm:spPr/>
    </dgm:pt>
    <dgm:pt modelId="{AAED6BF8-501A-4F00-9637-3CE0202CDA5C}" type="pres">
      <dgm:prSet presAssocID="{A66A9AAA-BA03-4E8D-BC0F-7BE98F94D31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4DC7CF8-3C15-4014-8642-E91C6138B4B9}" type="presOf" srcId="{44AC577A-9A45-4F0E-8323-E9D83F61E84C}" destId="{452FA47A-C474-43A5-90EB-3DDED9205DDE}" srcOrd="0" destOrd="0" presId="urn:microsoft.com/office/officeart/2005/8/layout/radial6"/>
    <dgm:cxn modelId="{6D2AFDDE-2665-421B-8EF8-F151A40144CA}" type="presOf" srcId="{58A72048-55BE-43E8-A847-3F15A079E1A4}" destId="{836DC4DE-6C51-452E-8BB8-C579571FC1E9}" srcOrd="0" destOrd="0" presId="urn:microsoft.com/office/officeart/2005/8/layout/radial6"/>
    <dgm:cxn modelId="{CC01C9E9-0F75-471D-B73D-9657AB9465D4}" type="presOf" srcId="{A66A9AAA-BA03-4E8D-BC0F-7BE98F94D31F}" destId="{AAED6BF8-501A-4F00-9637-3CE0202CDA5C}" srcOrd="0" destOrd="0" presId="urn:microsoft.com/office/officeart/2005/8/layout/radial6"/>
    <dgm:cxn modelId="{C96F38FE-390F-4D0B-A263-27E06EF2DE56}" srcId="{44AC577A-9A45-4F0E-8323-E9D83F61E84C}" destId="{260EAEF6-8E42-42C6-BE97-97A4A90CD4B1}" srcOrd="0" destOrd="0" parTransId="{9CB2DFF9-AB02-4CFF-9F0E-46A4ABA19D45}" sibTransId="{0B388876-C57A-4179-8BA4-86BBB65B0D01}"/>
    <dgm:cxn modelId="{FE636580-5B48-41E4-B621-A09B77F35B76}" srcId="{260EAEF6-8E42-42C6-BE97-97A4A90CD4B1}" destId="{A0AC2802-4C24-4BEC-9120-D525B9B78EBB}" srcOrd="2" destOrd="0" parTransId="{D5A1E3BC-1875-4C59-9656-B598F9CECEE9}" sibTransId="{895FFAA3-7C6E-4050-8EE5-7DDC7A768D19}"/>
    <dgm:cxn modelId="{E894513F-565C-4469-9CE6-56483DBE6069}" srcId="{260EAEF6-8E42-42C6-BE97-97A4A90CD4B1}" destId="{2C34C965-51C9-444B-A15D-DFAFE51C617A}" srcOrd="3" destOrd="0" parTransId="{21B207F5-DBD2-4EC7-8DD8-DC5414C111D2}" sibTransId="{A66A9AAA-BA03-4E8D-BC0F-7BE98F94D31F}"/>
    <dgm:cxn modelId="{4CBBB7F0-5CAC-40EB-B4C8-EA9424D5B0D0}" srcId="{260EAEF6-8E42-42C6-BE97-97A4A90CD4B1}" destId="{DEBF5878-C254-4431-AFC5-044BCD019BE5}" srcOrd="0" destOrd="0" parTransId="{D730B380-7D61-4DD2-8D96-BF776E9830E8}" sibTransId="{20A4F504-E0C6-4F29-AF42-9DC7E90E88C2}"/>
    <dgm:cxn modelId="{9E363F9F-3943-4735-91CD-345BAA07C0A3}" type="presOf" srcId="{895FFAA3-7C6E-4050-8EE5-7DDC7A768D19}" destId="{38864174-9812-4F50-8AF6-B83862C9F092}" srcOrd="0" destOrd="0" presId="urn:microsoft.com/office/officeart/2005/8/layout/radial6"/>
    <dgm:cxn modelId="{B37023AA-1B47-466E-8725-755A5141F574}" srcId="{260EAEF6-8E42-42C6-BE97-97A4A90CD4B1}" destId="{4D1D0A37-C276-4A9B-9E19-11606715B25F}" srcOrd="1" destOrd="0" parTransId="{829C6150-ED41-4CE1-A240-79172A519AA1}" sibTransId="{58A72048-55BE-43E8-A847-3F15A079E1A4}"/>
    <dgm:cxn modelId="{1C1D7717-5FE4-464D-B28B-47D7AF31402D}" type="presOf" srcId="{2C34C965-51C9-444B-A15D-DFAFE51C617A}" destId="{84BECA57-CAE9-4336-B64E-D6196B1B05E1}" srcOrd="0" destOrd="0" presId="urn:microsoft.com/office/officeart/2005/8/layout/radial6"/>
    <dgm:cxn modelId="{480AB4E7-7CE1-4289-A735-A39C672EBBED}" type="presOf" srcId="{260EAEF6-8E42-42C6-BE97-97A4A90CD4B1}" destId="{70BDA104-9B1F-4E35-AEAE-C3229140E501}" srcOrd="0" destOrd="0" presId="urn:microsoft.com/office/officeart/2005/8/layout/radial6"/>
    <dgm:cxn modelId="{1ACAFBBE-BF47-4628-A27C-460E09586A7F}" type="presOf" srcId="{20A4F504-E0C6-4F29-AF42-9DC7E90E88C2}" destId="{D9B219EB-D285-4ACB-8597-F560196EFDDD}" srcOrd="0" destOrd="0" presId="urn:microsoft.com/office/officeart/2005/8/layout/radial6"/>
    <dgm:cxn modelId="{7A417171-0178-4E0B-87D0-2D27A3FA2901}" type="presOf" srcId="{A0AC2802-4C24-4BEC-9120-D525B9B78EBB}" destId="{9E6D7422-8F8A-45D5-A369-2CF26DFE8637}" srcOrd="0" destOrd="0" presId="urn:microsoft.com/office/officeart/2005/8/layout/radial6"/>
    <dgm:cxn modelId="{044E8B75-2ED1-4BFA-B5FF-5AD8C4399886}" type="presOf" srcId="{4D1D0A37-C276-4A9B-9E19-11606715B25F}" destId="{5492B92E-134E-46F0-8397-89AD0FD1E008}" srcOrd="0" destOrd="0" presId="urn:microsoft.com/office/officeart/2005/8/layout/radial6"/>
    <dgm:cxn modelId="{D7A49012-0DB9-4CE1-8735-15771FE2A83F}" type="presOf" srcId="{DEBF5878-C254-4431-AFC5-044BCD019BE5}" destId="{C4417133-D974-40A8-AC35-240880614385}" srcOrd="0" destOrd="0" presId="urn:microsoft.com/office/officeart/2005/8/layout/radial6"/>
    <dgm:cxn modelId="{574E2D46-98E4-4ABA-9E1D-B512DC9C9901}" type="presParOf" srcId="{452FA47A-C474-43A5-90EB-3DDED9205DDE}" destId="{70BDA104-9B1F-4E35-AEAE-C3229140E501}" srcOrd="0" destOrd="0" presId="urn:microsoft.com/office/officeart/2005/8/layout/radial6"/>
    <dgm:cxn modelId="{01EAB5E8-1F3B-4205-870C-DE774FFBF94D}" type="presParOf" srcId="{452FA47A-C474-43A5-90EB-3DDED9205DDE}" destId="{C4417133-D974-40A8-AC35-240880614385}" srcOrd="1" destOrd="0" presId="urn:microsoft.com/office/officeart/2005/8/layout/radial6"/>
    <dgm:cxn modelId="{BD588E69-3DB1-42C5-B533-AB4CB5EE65BB}" type="presParOf" srcId="{452FA47A-C474-43A5-90EB-3DDED9205DDE}" destId="{622B1FF4-B860-4A8C-862C-100851AA22CC}" srcOrd="2" destOrd="0" presId="urn:microsoft.com/office/officeart/2005/8/layout/radial6"/>
    <dgm:cxn modelId="{FEC26FF3-55CF-4B85-B50B-CF2AF2DB0E0E}" type="presParOf" srcId="{452FA47A-C474-43A5-90EB-3DDED9205DDE}" destId="{D9B219EB-D285-4ACB-8597-F560196EFDDD}" srcOrd="3" destOrd="0" presId="urn:microsoft.com/office/officeart/2005/8/layout/radial6"/>
    <dgm:cxn modelId="{1A5D6147-7DC3-42D0-97A0-1280BE29318C}" type="presParOf" srcId="{452FA47A-C474-43A5-90EB-3DDED9205DDE}" destId="{5492B92E-134E-46F0-8397-89AD0FD1E008}" srcOrd="4" destOrd="0" presId="urn:microsoft.com/office/officeart/2005/8/layout/radial6"/>
    <dgm:cxn modelId="{F0180D15-55D8-4FA9-AE3A-35A9FB2E6AD9}" type="presParOf" srcId="{452FA47A-C474-43A5-90EB-3DDED9205DDE}" destId="{B04E9692-D969-46F5-947B-D944457EF4A3}" srcOrd="5" destOrd="0" presId="urn:microsoft.com/office/officeart/2005/8/layout/radial6"/>
    <dgm:cxn modelId="{7442AEC3-491D-4DE3-BC51-CCFCBC6A770B}" type="presParOf" srcId="{452FA47A-C474-43A5-90EB-3DDED9205DDE}" destId="{836DC4DE-6C51-452E-8BB8-C579571FC1E9}" srcOrd="6" destOrd="0" presId="urn:microsoft.com/office/officeart/2005/8/layout/radial6"/>
    <dgm:cxn modelId="{58330381-1E8A-4BBA-B5E8-22BDB92EA44D}" type="presParOf" srcId="{452FA47A-C474-43A5-90EB-3DDED9205DDE}" destId="{9E6D7422-8F8A-45D5-A369-2CF26DFE8637}" srcOrd="7" destOrd="0" presId="urn:microsoft.com/office/officeart/2005/8/layout/radial6"/>
    <dgm:cxn modelId="{CD6D1487-02C2-4192-82F4-BF1E7BFD62EE}" type="presParOf" srcId="{452FA47A-C474-43A5-90EB-3DDED9205DDE}" destId="{BBF1AD3B-391E-429C-9DA6-4411F76286B3}" srcOrd="8" destOrd="0" presId="urn:microsoft.com/office/officeart/2005/8/layout/radial6"/>
    <dgm:cxn modelId="{7E5CDAC4-29B6-4668-A081-14B015C6E639}" type="presParOf" srcId="{452FA47A-C474-43A5-90EB-3DDED9205DDE}" destId="{38864174-9812-4F50-8AF6-B83862C9F092}" srcOrd="9" destOrd="0" presId="urn:microsoft.com/office/officeart/2005/8/layout/radial6"/>
    <dgm:cxn modelId="{533C5ABE-6111-4EBE-9133-5AFED0C5B26C}" type="presParOf" srcId="{452FA47A-C474-43A5-90EB-3DDED9205DDE}" destId="{84BECA57-CAE9-4336-B64E-D6196B1B05E1}" srcOrd="10" destOrd="0" presId="urn:microsoft.com/office/officeart/2005/8/layout/radial6"/>
    <dgm:cxn modelId="{E3AF644C-4CE0-4029-9CD3-27616A6E6DF4}" type="presParOf" srcId="{452FA47A-C474-43A5-90EB-3DDED9205DDE}" destId="{2D4EF18D-1228-43CC-B6FB-0FEB8BB03C0B}" srcOrd="11" destOrd="0" presId="urn:microsoft.com/office/officeart/2005/8/layout/radial6"/>
    <dgm:cxn modelId="{17EAE27B-FAD0-4DCC-B016-9278E037EF34}" type="presParOf" srcId="{452FA47A-C474-43A5-90EB-3DDED9205DDE}" destId="{AAED6BF8-501A-4F00-9637-3CE0202CDA5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DFC1C-49D2-4622-8B88-55FA97BC29B7}">
      <dsp:nvSpPr>
        <dsp:cNvPr id="0" name=""/>
        <dsp:cNvSpPr/>
      </dsp:nvSpPr>
      <dsp:spPr>
        <a:xfrm>
          <a:off x="2258938" y="319160"/>
          <a:ext cx="4124532" cy="4124532"/>
        </a:xfrm>
        <a:prstGeom prst="pie">
          <a:avLst>
            <a:gd name="adj1" fmla="val 16200000"/>
            <a:gd name="adj2" fmla="val 180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itr" pitchFamily="2" charset="-78"/>
            </a:rPr>
            <a:t>عوامل مربوط به مادر</a:t>
          </a:r>
          <a:endParaRPr lang="en-US" sz="2800" kern="1200" dirty="0">
            <a:cs typeface="B Titr" pitchFamily="2" charset="-78"/>
          </a:endParaRPr>
        </a:p>
      </dsp:txBody>
      <dsp:txXfrm>
        <a:off x="4432665" y="1193168"/>
        <a:ext cx="1473047" cy="1227539"/>
      </dsp:txXfrm>
    </dsp:sp>
    <dsp:sp modelId="{2F1F8ECB-9225-487B-AF4A-7750ABA24A91}">
      <dsp:nvSpPr>
        <dsp:cNvPr id="0" name=""/>
        <dsp:cNvSpPr/>
      </dsp:nvSpPr>
      <dsp:spPr>
        <a:xfrm>
          <a:off x="2173992" y="466465"/>
          <a:ext cx="4124532" cy="4124532"/>
        </a:xfrm>
        <a:prstGeom prst="pie">
          <a:avLst>
            <a:gd name="adj1" fmla="val 1800000"/>
            <a:gd name="adj2" fmla="val 900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itr" pitchFamily="2" charset="-78"/>
            </a:rPr>
            <a:t>2)عوامل مربوط به شيرخوار </a:t>
          </a:r>
          <a:endParaRPr lang="en-US" sz="2800" kern="1200" dirty="0">
            <a:cs typeface="B Titr" pitchFamily="2" charset="-78"/>
          </a:endParaRPr>
        </a:p>
      </dsp:txBody>
      <dsp:txXfrm>
        <a:off x="3156024" y="3142501"/>
        <a:ext cx="2209571" cy="1080234"/>
      </dsp:txXfrm>
    </dsp:sp>
    <dsp:sp modelId="{80C4B7EA-8716-46CF-84B0-00A475EBC078}">
      <dsp:nvSpPr>
        <dsp:cNvPr id="0" name=""/>
        <dsp:cNvSpPr/>
      </dsp:nvSpPr>
      <dsp:spPr>
        <a:xfrm>
          <a:off x="2089046" y="319160"/>
          <a:ext cx="4124532" cy="4124532"/>
        </a:xfrm>
        <a:prstGeom prst="pie">
          <a:avLst>
            <a:gd name="adj1" fmla="val 9000000"/>
            <a:gd name="adj2" fmla="val 1620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itr" pitchFamily="2" charset="-78"/>
            </a:rPr>
            <a:t>زوج مادر –شيرخوار </a:t>
          </a:r>
          <a:endParaRPr lang="en-US" sz="2800" kern="1200" dirty="0">
            <a:cs typeface="B Titr" pitchFamily="2" charset="-78"/>
          </a:endParaRPr>
        </a:p>
      </dsp:txBody>
      <dsp:txXfrm>
        <a:off x="2566805" y="1193168"/>
        <a:ext cx="1473047" cy="1227539"/>
      </dsp:txXfrm>
    </dsp:sp>
    <dsp:sp modelId="{8AEF7419-FAC2-4C3E-8C89-2F38EEAAB871}">
      <dsp:nvSpPr>
        <dsp:cNvPr id="0" name=""/>
        <dsp:cNvSpPr/>
      </dsp:nvSpPr>
      <dsp:spPr>
        <a:xfrm>
          <a:off x="2003950" y="63832"/>
          <a:ext cx="4635189" cy="463518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7D2A5-DC22-4E54-AE0E-640E4281C437}">
      <dsp:nvSpPr>
        <dsp:cNvPr id="0" name=""/>
        <dsp:cNvSpPr/>
      </dsp:nvSpPr>
      <dsp:spPr>
        <a:xfrm>
          <a:off x="1918664" y="210876"/>
          <a:ext cx="4635189" cy="463518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7F18E-AC5C-4A61-924C-10C121450FA4}">
      <dsp:nvSpPr>
        <dsp:cNvPr id="0" name=""/>
        <dsp:cNvSpPr/>
      </dsp:nvSpPr>
      <dsp:spPr>
        <a:xfrm>
          <a:off x="1833378" y="63832"/>
          <a:ext cx="4635189" cy="463518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D6BF8-501A-4F00-9637-3CE0202CDA5C}">
      <dsp:nvSpPr>
        <dsp:cNvPr id="0" name=""/>
        <dsp:cNvSpPr/>
      </dsp:nvSpPr>
      <dsp:spPr>
        <a:xfrm>
          <a:off x="1765439" y="458465"/>
          <a:ext cx="4121808" cy="4121808"/>
        </a:xfrm>
        <a:prstGeom prst="blockArc">
          <a:avLst>
            <a:gd name="adj1" fmla="val 10982523"/>
            <a:gd name="adj2" fmla="val 17098206"/>
            <a:gd name="adj3" fmla="val 4642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64174-9812-4F50-8AF6-B83862C9F092}">
      <dsp:nvSpPr>
        <dsp:cNvPr id="0" name=""/>
        <dsp:cNvSpPr/>
      </dsp:nvSpPr>
      <dsp:spPr>
        <a:xfrm>
          <a:off x="1764504" y="474808"/>
          <a:ext cx="4121808" cy="4121808"/>
        </a:xfrm>
        <a:prstGeom prst="blockArc">
          <a:avLst>
            <a:gd name="adj1" fmla="val 4743217"/>
            <a:gd name="adj2" fmla="val 11010477"/>
            <a:gd name="adj3" fmla="val 4642"/>
          </a:avLst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DC4DE-6C51-452E-8BB8-C579571FC1E9}">
      <dsp:nvSpPr>
        <dsp:cNvPr id="0" name=""/>
        <dsp:cNvSpPr/>
      </dsp:nvSpPr>
      <dsp:spPr>
        <a:xfrm>
          <a:off x="3006738" y="631113"/>
          <a:ext cx="4121808" cy="4121808"/>
        </a:xfrm>
        <a:prstGeom prst="blockArc">
          <a:avLst>
            <a:gd name="adj1" fmla="val 21168634"/>
            <a:gd name="adj2" fmla="val 6917371"/>
            <a:gd name="adj3" fmla="val 4642"/>
          </a:avLst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219EB-D285-4ACB-8597-F560196EFDDD}">
      <dsp:nvSpPr>
        <dsp:cNvPr id="0" name=""/>
        <dsp:cNvSpPr/>
      </dsp:nvSpPr>
      <dsp:spPr>
        <a:xfrm>
          <a:off x="2991009" y="399091"/>
          <a:ext cx="4121808" cy="4121808"/>
        </a:xfrm>
        <a:prstGeom prst="blockArc">
          <a:avLst>
            <a:gd name="adj1" fmla="val 14968963"/>
            <a:gd name="adj2" fmla="val 21565989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DA104-9B1F-4E35-AEAE-C3229140E501}">
      <dsp:nvSpPr>
        <dsp:cNvPr id="0" name=""/>
        <dsp:cNvSpPr/>
      </dsp:nvSpPr>
      <dsp:spPr>
        <a:xfrm>
          <a:off x="3390776" y="1604444"/>
          <a:ext cx="1897990" cy="189799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itr" pitchFamily="2" charset="-78"/>
            </a:rPr>
            <a:t>علایم </a:t>
          </a:r>
          <a:endParaRPr lang="en-US" sz="2800" b="1" kern="1200" dirty="0">
            <a:cs typeface="B Titr" pitchFamily="2" charset="-78"/>
          </a:endParaRPr>
        </a:p>
      </dsp:txBody>
      <dsp:txXfrm>
        <a:off x="3668730" y="1882398"/>
        <a:ext cx="1342082" cy="1342082"/>
      </dsp:txXfrm>
    </dsp:sp>
    <dsp:sp modelId="{C4417133-D974-40A8-AC35-240880614385}">
      <dsp:nvSpPr>
        <dsp:cNvPr id="0" name=""/>
        <dsp:cNvSpPr/>
      </dsp:nvSpPr>
      <dsp:spPr>
        <a:xfrm>
          <a:off x="2845552" y="-89679"/>
          <a:ext cx="3001597" cy="132859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itr" pitchFamily="2" charset="-78"/>
            </a:rPr>
            <a:t>افسردگي،خستگي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itr" pitchFamily="2" charset="-78"/>
            </a:rPr>
            <a:t>اضطراب</a:t>
          </a:r>
          <a:endParaRPr lang="en-US" sz="1800" b="1" kern="1200" dirty="0">
            <a:cs typeface="B Titr" pitchFamily="2" charset="-78"/>
          </a:endParaRPr>
        </a:p>
      </dsp:txBody>
      <dsp:txXfrm>
        <a:off x="3285126" y="104889"/>
        <a:ext cx="2122449" cy="939457"/>
      </dsp:txXfrm>
    </dsp:sp>
    <dsp:sp modelId="{5492B92E-134E-46F0-8397-89AD0FD1E008}">
      <dsp:nvSpPr>
        <dsp:cNvPr id="0" name=""/>
        <dsp:cNvSpPr/>
      </dsp:nvSpPr>
      <dsp:spPr>
        <a:xfrm>
          <a:off x="5899793" y="1467703"/>
          <a:ext cx="2330193" cy="194475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itr" pitchFamily="2" charset="-78"/>
            </a:rPr>
            <a:t>بي خوابي ،سردرد </a:t>
          </a:r>
          <a:endParaRPr lang="en-US" sz="1800" b="1" kern="1200" dirty="0">
            <a:cs typeface="B Titr" pitchFamily="2" charset="-78"/>
          </a:endParaRPr>
        </a:p>
      </dsp:txBody>
      <dsp:txXfrm>
        <a:off x="6241042" y="1752506"/>
        <a:ext cx="1647695" cy="1375149"/>
      </dsp:txXfrm>
    </dsp:sp>
    <dsp:sp modelId="{9E6D7422-8F8A-45D5-A369-2CF26DFE8637}">
      <dsp:nvSpPr>
        <dsp:cNvPr id="0" name=""/>
        <dsp:cNvSpPr/>
      </dsp:nvSpPr>
      <dsp:spPr>
        <a:xfrm>
          <a:off x="2742751" y="3596892"/>
          <a:ext cx="2929840" cy="183053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1" kern="1200" dirty="0" smtClean="0">
              <a:cs typeface="B Titr" pitchFamily="2" charset="-78"/>
            </a:rPr>
            <a:t>خوشحالي و گريه كردن بي جا </a:t>
          </a:r>
          <a:endParaRPr lang="en-US" sz="1800" b="1" kern="1200" dirty="0">
            <a:cs typeface="B Titr" pitchFamily="2" charset="-78"/>
          </a:endParaRPr>
        </a:p>
      </dsp:txBody>
      <dsp:txXfrm>
        <a:off x="3171816" y="3864968"/>
        <a:ext cx="2071710" cy="1294383"/>
      </dsp:txXfrm>
    </dsp:sp>
    <dsp:sp modelId="{84BECA57-CAE9-4336-B64E-D6196B1B05E1}">
      <dsp:nvSpPr>
        <dsp:cNvPr id="0" name=""/>
        <dsp:cNvSpPr/>
      </dsp:nvSpPr>
      <dsp:spPr>
        <a:xfrm>
          <a:off x="686900" y="1467689"/>
          <a:ext cx="2258409" cy="1889698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1" kern="1200" dirty="0" smtClean="0">
              <a:cs typeface="B Titr" pitchFamily="2" charset="-78"/>
            </a:rPr>
            <a:t>بي قراري و گاهي تخيل هاي زياد </a:t>
          </a:r>
          <a:endParaRPr lang="en-US" sz="1800" b="1" kern="1200" dirty="0">
            <a:cs typeface="B Titr" pitchFamily="2" charset="-78"/>
          </a:endParaRPr>
        </a:p>
      </dsp:txBody>
      <dsp:txXfrm>
        <a:off x="1017636" y="1744429"/>
        <a:ext cx="1596937" cy="1336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FEE9-A5B8-4645-972A-C1AE264E1904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FCE0C-4E12-48C8-B8EC-6D24B5F0E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A624-1784-48D0-A0FE-370008C34C18}" type="slidenum">
              <a:rPr lang="en-US"/>
              <a:pPr/>
              <a:t>31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DBB96F-02B9-4C87-9E45-4AAD077173D1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9B5BDE-D764-47AE-AAE9-C9806B6CD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groups.yahoo.com/subscribe/MumbaiHangOu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ta\Chelipa\Clipart\Eslimi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63500"/>
            <a:ext cx="6731000" cy="6731000"/>
          </a:xfrm>
          <a:prstGeom prst="rect">
            <a:avLst/>
          </a:prstGeom>
          <a:noFill/>
        </p:spPr>
      </p:pic>
      <p:pic>
        <p:nvPicPr>
          <p:cNvPr id="5" name="Picture 3" descr="D:\data\Chelipa\Clipart\BISM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71678"/>
            <a:ext cx="2357454" cy="24209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C:\Users\dr majid\Desktop\scan0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3580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28588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 smtClean="0">
                <a:cs typeface="B Titr" pitchFamily="2" charset="-78"/>
              </a:rPr>
              <a:t>انواع استرس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9144000" cy="5786454"/>
          </a:xfrm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sz="3400" b="1" dirty="0" smtClean="0">
                <a:solidFill>
                  <a:srgbClr val="0070C0"/>
                </a:solidFill>
                <a:cs typeface="B Titr" pitchFamily="2" charset="-78"/>
              </a:rPr>
              <a:t>1- </a:t>
            </a:r>
            <a:r>
              <a:rPr lang="fa-IR" sz="3400" b="1" dirty="0" smtClean="0">
                <a:solidFill>
                  <a:srgbClr val="FFFF00"/>
                </a:solidFill>
                <a:cs typeface="B Titr" pitchFamily="2" charset="-78"/>
              </a:rPr>
              <a:t>استرس هاي رواني </a:t>
            </a:r>
            <a:endParaRPr lang="en-US" sz="3400" b="1" dirty="0" smtClean="0">
              <a:solidFill>
                <a:srgbClr val="FFFF00"/>
              </a:solidFill>
              <a:cs typeface="B Titr" pitchFamily="2" charset="-78"/>
            </a:endParaRPr>
          </a:p>
          <a:p>
            <a:pPr algn="just" rtl="1">
              <a:lnSpc>
                <a:spcPct val="160000"/>
              </a:lnSpc>
            </a:pPr>
            <a:r>
              <a:rPr lang="fa-IR" sz="3400" b="1" dirty="0" smtClean="0">
                <a:cs typeface="B Titr" pitchFamily="2" charset="-78"/>
              </a:rPr>
              <a:t>افسردگي و اضطراب معمولا اعتماد به نفس را در مادران كاهش داده و قدرت كنار آمدن آنان را با مسائل ،مشكل مي كند بنابر اين شكست شيردهي در اين مادران بيشتر است .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3400" b="1" dirty="0" smtClean="0">
                <a:solidFill>
                  <a:srgbClr val="0070C0"/>
                </a:solidFill>
                <a:cs typeface="B Titr" pitchFamily="2" charset="-78"/>
              </a:rPr>
              <a:t>2- </a:t>
            </a:r>
            <a:r>
              <a:rPr lang="fa-IR" sz="3400" b="1" dirty="0" smtClean="0">
                <a:solidFill>
                  <a:srgbClr val="FFFF00"/>
                </a:solidFill>
                <a:cs typeface="B Titr" pitchFamily="2" charset="-78"/>
              </a:rPr>
              <a:t>استرس هاي جسمي </a:t>
            </a:r>
          </a:p>
          <a:p>
            <a:pPr algn="just" rtl="1">
              <a:lnSpc>
                <a:spcPct val="160000"/>
              </a:lnSpc>
            </a:pPr>
            <a:r>
              <a:rPr lang="fa-IR" sz="3400" b="1" dirty="0" smtClean="0">
                <a:cs typeface="B Titr" pitchFamily="2" charset="-78"/>
              </a:rPr>
              <a:t>تغذيه نادرست و نا كافي</a:t>
            </a:r>
            <a:endParaRPr lang="en-US" sz="3400" b="1" dirty="0" smtClean="0">
              <a:cs typeface="B Titr" pitchFamily="2" charset="-78"/>
            </a:endParaRPr>
          </a:p>
          <a:p>
            <a:pPr algn="just" rtl="1">
              <a:lnSpc>
                <a:spcPct val="160000"/>
              </a:lnSpc>
            </a:pPr>
            <a:r>
              <a:rPr lang="fa-IR" sz="3400" b="1" dirty="0" smtClean="0">
                <a:cs typeface="B Titr" pitchFamily="2" charset="-78"/>
              </a:rPr>
              <a:t>خستگي</a:t>
            </a:r>
          </a:p>
          <a:p>
            <a:pPr algn="just" rtl="1">
              <a:lnSpc>
                <a:spcPct val="160000"/>
              </a:lnSpc>
            </a:pPr>
            <a:r>
              <a:rPr lang="fa-IR" sz="3400" b="1" dirty="0" smtClean="0">
                <a:cs typeface="B Titr" pitchFamily="2" charset="-78"/>
              </a:rPr>
              <a:t>سيگار كشيدن</a:t>
            </a:r>
          </a:p>
          <a:p>
            <a:pPr algn="just" rtl="1">
              <a:lnSpc>
                <a:spcPct val="160000"/>
              </a:lnSpc>
            </a:pPr>
            <a:r>
              <a:rPr lang="fa-IR" sz="3400" b="1" dirty="0" smtClean="0">
                <a:cs typeface="B Titr" pitchFamily="2" charset="-78"/>
              </a:rPr>
              <a:t>شكلات ،قهوه ،نوشابه هاي كولادار </a:t>
            </a:r>
            <a:endParaRPr lang="en-US" sz="3400" b="1" dirty="0" smtClean="0">
              <a:cs typeface="B Titr" pitchFamily="2" charset="-78"/>
            </a:endParaRPr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4" name="Picture 3" descr="عکس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3357562"/>
            <a:ext cx="4143405" cy="300039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 </a:t>
            </a:r>
            <a:br>
              <a:rPr lang="fa-IR" b="1" dirty="0" smtClean="0"/>
            </a:b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استرس هاي جسمي 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4981596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solidFill>
                  <a:srgbClr val="0070C0"/>
                </a:solidFill>
                <a:cs typeface="B Titr" pitchFamily="2" charset="-78"/>
              </a:rPr>
              <a:t>تغذيه نادرست و نا كافي :</a:t>
            </a:r>
            <a:endParaRPr lang="en-US" b="1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cs typeface="B Titr" pitchFamily="2" charset="-78"/>
              </a:rPr>
              <a:t>در سو تغذيه ،كميت شير تغيير نمي كند مگر در شرايط حاد ولي كيفيت شير كمي تغيير مي يابد. حجم شير مادران كم خون و دهيدراته ممكن است براي مدت كوتاهي كم شود.</a:t>
            </a:r>
            <a:endParaRPr lang="en-US" b="1" dirty="0" smtClean="0">
              <a:cs typeface="B Titr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solidFill>
                  <a:srgbClr val="0070C0"/>
                </a:solidFill>
                <a:cs typeface="B Titr" pitchFamily="2" charset="-78"/>
              </a:rPr>
              <a:t>خستگي:</a:t>
            </a:r>
            <a:endParaRPr lang="en-US" b="1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cs typeface="B Titr" pitchFamily="2" charset="-78"/>
              </a:rPr>
              <a:t>سبب كاهش دفعات شير دادن و مكيدن ناكافي كودك شده بنابراين تحريك پستان كاهش يافته و جريان شير كم مي شود.</a:t>
            </a:r>
            <a:endParaRPr lang="en-US" b="1" dirty="0" smtClean="0">
              <a:cs typeface="B Titr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solidFill>
                  <a:srgbClr val="0070C0"/>
                </a:solidFill>
                <a:cs typeface="B Titr" pitchFamily="2" charset="-78"/>
              </a:rPr>
              <a:t>سيگار كشيدن :</a:t>
            </a:r>
            <a:endParaRPr lang="en-US" b="1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cs typeface="B Titr" pitchFamily="2" charset="-78"/>
              </a:rPr>
              <a:t>نيكوتين در حيوانات توليد شير را كم ميكند. مادران سيگاري اشتهاي كمتري دارند.نيكوتين در شير وارد مي شود و كودك را بي اشتها و نق نقو مي كند.كوليك در بچه هاي مادران سيگاري بيشتر گزارش مي شود.</a:t>
            </a:r>
            <a:endParaRPr lang="en-US" b="1" dirty="0" smtClean="0">
              <a:cs typeface="B Titr" pitchFamily="2" charset="-78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cs typeface="B Titr" pitchFamily="2" charset="-78"/>
              </a:rPr>
              <a:t>استرس هاي جسمي 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استفاده از الكل:</a:t>
            </a:r>
            <a:endParaRPr lang="en-US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Titr" pitchFamily="2" charset="-78"/>
              </a:rPr>
              <a:t>استفاده از الكل رفلكس رگ كردن پستان را به شدت كاهش مي دهد و مادران الكليك چون بي توجه هستند،كمتر شير مي دهند .كودكان آنان اكثرا خواب آلود ،بي قرار و يا دچار كوليك مي باشند.</a:t>
            </a:r>
            <a:endParaRPr lang="en-US" dirty="0" smtClean="0">
              <a:cs typeface="B Titr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شكلات ،قهوه ،نوشابه هاي كولادار </a:t>
            </a:r>
            <a:endParaRPr lang="en-US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Titr" pitchFamily="2" charset="-78"/>
              </a:rPr>
              <a:t>اين نوشيدني ها كافئين دارند و از مصرف زياد آنها بايد خودداري كرد. استفاده از قهوه (3تا 5 فنجان در روز )مخصوصا اگر غليظ هم باشد سبب بيش فعالي (هيپر اكتيويتي ) و بيقراري كودك مي شود.</a:t>
            </a:r>
            <a:endParaRPr lang="en-US" dirty="0" smtClean="0">
              <a:cs typeface="B Titr" pitchFamily="2" charset="-78"/>
            </a:endParaRPr>
          </a:p>
          <a:p>
            <a:pPr algn="just">
              <a:buNone/>
            </a:pP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129590" cy="157163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en-US" b="1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اثر استرس بر مادر 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643998" cy="4572032"/>
          </a:xfrm>
          <a:noFill/>
        </p:spPr>
        <p:txBody>
          <a:bodyPr/>
          <a:lstStyle/>
          <a:p>
            <a:pPr algn="just" rtl="1">
              <a:buClr>
                <a:srgbClr val="00B050"/>
              </a:buClr>
              <a:buNone/>
            </a:pPr>
            <a:r>
              <a:rPr lang="fa-IR" sz="2800" b="1" dirty="0" smtClean="0">
                <a:cs typeface="B Titr" pitchFamily="2" charset="-78"/>
              </a:rPr>
              <a:t>كاهش میزان خواب </a:t>
            </a:r>
            <a:r>
              <a:rPr lang="fa-IR" sz="2400" b="1" dirty="0" smtClean="0">
                <a:cs typeface="B Titr" pitchFamily="2" charset="-78"/>
              </a:rPr>
              <a:t>مادر                        کم  شدن زمان و طول شیردهی</a:t>
            </a:r>
            <a:endParaRPr lang="en-US" sz="2400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None/>
            </a:pPr>
            <a:r>
              <a:rPr lang="fa-IR" sz="2400" b="1" dirty="0" smtClean="0">
                <a:cs typeface="B Titr" pitchFamily="2" charset="-78"/>
              </a:rPr>
              <a:t>                                                                </a:t>
            </a:r>
            <a:endParaRPr lang="en-US" sz="2400" b="1" dirty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None/>
            </a:pPr>
            <a:r>
              <a:rPr lang="fa-IR" sz="2400" b="1" dirty="0" smtClean="0">
                <a:cs typeface="B Titr" pitchFamily="2" charset="-78"/>
              </a:rPr>
              <a:t>کم مصرف کردن غذا يا                                  </a:t>
            </a: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كاهش رفلكس رگ كردن پستان</a:t>
            </a:r>
            <a:endParaRPr lang="fa-IR" sz="2400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None/>
            </a:pPr>
            <a:r>
              <a:rPr lang="fa-IR" sz="2400" b="1" dirty="0" smtClean="0">
                <a:cs typeface="B Titr" pitchFamily="2" charset="-78"/>
              </a:rPr>
              <a:t>استفاده از غذاهاي بدون خاصيت         </a:t>
            </a:r>
            <a:endParaRPr lang="en-US" sz="2400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None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                                                                       </a:t>
            </a:r>
          </a:p>
          <a:p>
            <a:pPr algn="just" rtl="1">
              <a:buClr>
                <a:srgbClr val="00B050"/>
              </a:buClr>
              <a:buNone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                                                                       خواب آلود گی يا بي قرار ی شیرخوار</a:t>
            </a:r>
            <a:r>
              <a:rPr lang="fa-IR" sz="2400" b="1" dirty="0" smtClean="0">
                <a:cs typeface="B Titr" pitchFamily="2" charset="-78"/>
              </a:rPr>
              <a:t>    </a:t>
            </a:r>
            <a:endParaRPr lang="en-US" sz="2400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None/>
            </a:pPr>
            <a:r>
              <a:rPr lang="fa-IR" sz="2800" b="1" dirty="0" smtClean="0">
                <a:cs typeface="B Titr" pitchFamily="2" charset="-78"/>
              </a:rPr>
              <a:t>افزایش مصرف چاي و قهوه</a:t>
            </a:r>
          </a:p>
          <a:p>
            <a:pPr algn="just" rtl="1">
              <a:buClr>
                <a:srgbClr val="00B050"/>
              </a:buClr>
              <a:buNone/>
            </a:pPr>
            <a:endParaRPr lang="fa-IR" sz="2800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None/>
            </a:pPr>
            <a:r>
              <a:rPr lang="fa-IR" sz="2800" b="1" dirty="0" smtClean="0">
                <a:cs typeface="B Titr" pitchFamily="2" charset="-78"/>
              </a:rPr>
              <a:t>                                                                      </a:t>
            </a:r>
          </a:p>
        </p:txBody>
      </p:sp>
      <p:sp>
        <p:nvSpPr>
          <p:cNvPr id="6" name="Left Brace 5"/>
          <p:cNvSpPr/>
          <p:nvPr/>
        </p:nvSpPr>
        <p:spPr>
          <a:xfrm>
            <a:off x="4214810" y="1571612"/>
            <a:ext cx="857256" cy="428628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05899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نگرش مادران براي شير دادن را مي توان به سه گروه به شرح زير تقسيم كرد</a:t>
            </a:r>
            <a:r>
              <a:rPr lang="en-US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282" y="1447800"/>
          <a:ext cx="8472518" cy="4910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79285"/>
      </p:ext>
    </p:extLst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82726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b="1" dirty="0" smtClean="0">
                <a:cs typeface="B Titr" pitchFamily="2" charset="-78"/>
              </a:rPr>
              <a:t/>
            </a:r>
            <a:br>
              <a:rPr lang="en-US" b="1" dirty="0" smtClean="0">
                <a:cs typeface="B Titr" pitchFamily="2" charset="-78"/>
              </a:rPr>
            </a:br>
            <a:r>
              <a:rPr lang="en-US" b="1" dirty="0" smtClean="0">
                <a:cs typeface="B Titr" pitchFamily="2" charset="-78"/>
              </a:rPr>
              <a:t/>
            </a:r>
            <a:br>
              <a:rPr lang="en-US" b="1" dirty="0" smtClean="0">
                <a:cs typeface="B Titr" pitchFamily="2" charset="-78"/>
              </a:rPr>
            </a:br>
            <a:r>
              <a:rPr lang="en-US" b="1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1)</a:t>
            </a:r>
            <a:r>
              <a:rPr lang="en-US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عوامل مربوط به مادر</a:t>
            </a: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4234844" cy="4090998"/>
          </a:xfrm>
        </p:spPr>
        <p:txBody>
          <a:bodyPr>
            <a:normAutofit fontScale="92500" lnSpcReduction="20000"/>
          </a:bodyPr>
          <a:lstStyle/>
          <a:p>
            <a:pPr algn="just" rtl="1">
              <a:buClr>
                <a:srgbClr val="00B050"/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نحوه زندگي</a:t>
            </a:r>
            <a:endParaRPr lang="en-US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b="1" dirty="0" smtClean="0">
                <a:cs typeface="B Titr" pitchFamily="2" charset="-78"/>
              </a:rPr>
              <a:t>آگاهي از مزاياي شير دادن يا استفاده از شير مادر </a:t>
            </a:r>
            <a:endParaRPr lang="en-US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None/>
            </a:pPr>
            <a:endParaRPr lang="en-US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b="1" dirty="0" smtClean="0">
                <a:cs typeface="B Titr" pitchFamily="2" charset="-78"/>
              </a:rPr>
              <a:t>حمايت اجتماعي از جانب خانواده ،دوستان ،</a:t>
            </a:r>
            <a:r>
              <a:rPr lang="en-US" b="1" dirty="0" smtClean="0">
                <a:cs typeface="B Titr" pitchFamily="2" charset="-78"/>
              </a:rPr>
              <a:t> </a:t>
            </a:r>
            <a:r>
              <a:rPr lang="fa-IR" b="1" dirty="0" smtClean="0">
                <a:cs typeface="B Titr" pitchFamily="2" charset="-78"/>
              </a:rPr>
              <a:t>پزشكان </a:t>
            </a:r>
            <a:endParaRPr lang="en-US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b="1" dirty="0" smtClean="0">
                <a:cs typeface="B Titr" pitchFamily="2" charset="-78"/>
              </a:rPr>
              <a:t>تنش</a:t>
            </a:r>
            <a:endParaRPr lang="en-US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b="1" dirty="0" smtClean="0">
                <a:cs typeface="B Titr" pitchFamily="2" charset="-78"/>
              </a:rPr>
              <a:t>اضطراب </a:t>
            </a:r>
            <a:endParaRPr lang="en-US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b="1" dirty="0" smtClean="0">
                <a:cs typeface="B Titr" pitchFamily="2" charset="-78"/>
              </a:rPr>
              <a:t>افسردگي</a:t>
            </a:r>
            <a:endParaRPr lang="en-US" b="1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b="1" dirty="0" smtClean="0">
                <a:cs typeface="B Titr" pitchFamily="2" charset="-78"/>
              </a:rPr>
              <a:t>تداخل كار مادر با شير دهي</a:t>
            </a:r>
            <a:endParaRPr lang="en-US" b="1" dirty="0" smtClean="0">
              <a:cs typeface="B Titr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857364"/>
            <a:ext cx="3749040" cy="4162436"/>
          </a:xfrm>
        </p:spPr>
        <p:txBody>
          <a:bodyPr>
            <a:normAutofit fontScale="92500" lnSpcReduction="20000"/>
          </a:bodyPr>
          <a:lstStyle/>
          <a:p>
            <a:pPr algn="just" rtl="1">
              <a:buClr>
                <a:srgbClr val="00B050"/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آناتومي </a:t>
            </a:r>
            <a:endParaRPr lang="en-US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None/>
            </a:pP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dirty="0" smtClean="0">
                <a:cs typeface="B Titr" pitchFamily="2" charset="-78"/>
              </a:rPr>
              <a:t>اشكال در گرفتن نوك پستان </a:t>
            </a:r>
            <a:endParaRPr lang="en-US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dirty="0" smtClean="0">
                <a:cs typeface="B Titr" pitchFamily="2" charset="-78"/>
              </a:rPr>
              <a:t>تكامل ناكافي غدد پستاني </a:t>
            </a:r>
            <a:endParaRPr lang="en-US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None/>
            </a:pPr>
            <a:endParaRPr lang="en-US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فيزيولوژي</a:t>
            </a:r>
            <a:r>
              <a:rPr lang="en-US" b="1" dirty="0" smtClean="0">
                <a:cs typeface="B Titr" pitchFamily="2" charset="-78"/>
              </a:rPr>
              <a:t>  </a:t>
            </a: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b="1" dirty="0" smtClean="0">
                <a:cs typeface="B Titr" pitchFamily="2" charset="-78"/>
              </a:rPr>
              <a:t>عدم كفايت هورموني </a:t>
            </a:r>
            <a:endParaRPr lang="en-US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dirty="0" smtClean="0">
                <a:cs typeface="B Titr" pitchFamily="2" charset="-78"/>
              </a:rPr>
              <a:t>سلامت فردي</a:t>
            </a:r>
            <a:endParaRPr lang="en-US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dirty="0" smtClean="0">
                <a:cs typeface="B Titr" pitchFamily="2" charset="-78"/>
              </a:rPr>
              <a:t>صفات ويژه مادر</a:t>
            </a:r>
            <a:endParaRPr lang="en-US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dirty="0" smtClean="0">
                <a:cs typeface="B Titr" pitchFamily="2" charset="-78"/>
              </a:rPr>
              <a:t>تمايل به شير دادن </a:t>
            </a:r>
            <a:endParaRPr lang="en-US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q"/>
            </a:pPr>
            <a:r>
              <a:rPr lang="fa-IR" dirty="0" smtClean="0">
                <a:cs typeface="B Titr" pitchFamily="2" charset="-78"/>
              </a:rPr>
              <a:t>اعتماد به نفس </a:t>
            </a:r>
            <a:endParaRPr lang="en-US" dirty="0" smtClean="0">
              <a:cs typeface="B Titr" pitchFamily="2" charset="-78"/>
            </a:endParaRPr>
          </a:p>
          <a:p>
            <a:pPr algn="just" rtl="1">
              <a:buClr>
                <a:srgbClr val="00B050"/>
              </a:buClr>
              <a:buFont typeface="Wingdings" pitchFamily="2" charset="2"/>
              <a:buChar char="v"/>
            </a:pPr>
            <a:endParaRPr lang="en-US" dirty="0" smtClean="0">
              <a:cs typeface="B Titr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565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4377720" cy="5162568"/>
          </a:xfrm>
        </p:spPr>
        <p:txBody>
          <a:bodyPr>
            <a:normAutofit fontScale="85000" lnSpcReduction="10000"/>
          </a:bodyPr>
          <a:lstStyle/>
          <a:p>
            <a:pPr algn="just" rtl="1"/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3) زوج مادر –شيرخوار </a:t>
            </a:r>
            <a:endParaRPr lang="en-US" sz="28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just" rtl="1"/>
            <a:endParaRPr lang="en-US" sz="2800" b="1" dirty="0" smtClean="0">
              <a:cs typeface="B Titr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sz="2800" b="1" dirty="0" smtClean="0">
                <a:cs typeface="B Titr" pitchFamily="2" charset="-78"/>
              </a:rPr>
              <a:t>جدايي درازمدت مادر –شيرخوار </a:t>
            </a:r>
            <a:endParaRPr lang="en-US" sz="2800" b="1" dirty="0" smtClean="0">
              <a:cs typeface="B Titr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sz="2800" b="1" dirty="0" smtClean="0">
                <a:cs typeface="B Titr" pitchFamily="2" charset="-78"/>
              </a:rPr>
              <a:t>محيط نا مناسب  مادر –شيرخوار</a:t>
            </a:r>
          </a:p>
          <a:p>
            <a:pPr algn="just" rtl="1">
              <a:lnSpc>
                <a:spcPct val="160000"/>
              </a:lnSpc>
              <a:buNone/>
            </a:pPr>
            <a:endParaRPr lang="en-US" sz="2800" b="1" dirty="0" smtClean="0">
              <a:cs typeface="B Titr" pitchFamily="2" charset="-78"/>
            </a:endParaRPr>
          </a:p>
          <a:p>
            <a:pPr algn="r" rtl="1"/>
            <a:endParaRPr lang="en-US" sz="2800" b="1" dirty="0"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857232"/>
            <a:ext cx="3749040" cy="5162568"/>
          </a:xfrm>
        </p:spPr>
        <p:txBody>
          <a:bodyPr>
            <a:normAutofit fontScale="85000" lnSpcReduction="10000"/>
          </a:bodyPr>
          <a:lstStyle/>
          <a:p>
            <a:pPr algn="r" rtl="1"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2)عوامل مربوط به شيرخوار</a:t>
            </a:r>
          </a:p>
          <a:p>
            <a:pPr algn="r" rtl="1">
              <a:buNone/>
            </a:pPr>
            <a:endParaRPr lang="en-US" sz="32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وضعيت سلامت </a:t>
            </a:r>
            <a:endParaRPr lang="en-US" sz="3200" b="1" dirty="0" smtClean="0">
              <a:cs typeface="B Titr" pitchFamily="2" charset="-78"/>
            </a:endParaRP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نارسي</a:t>
            </a:r>
            <a:endParaRPr lang="en-US" sz="3200" b="1" dirty="0" smtClean="0">
              <a:cs typeface="B Titr" pitchFamily="2" charset="-78"/>
            </a:endParaRP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بيماري</a:t>
            </a:r>
            <a:endParaRPr lang="en-US" sz="3200" b="1" dirty="0" smtClean="0">
              <a:cs typeface="B Titr" pitchFamily="2" charset="-78"/>
            </a:endParaRP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بستري شدن در بيمارستان </a:t>
            </a:r>
            <a:endParaRPr lang="en-US" sz="3200" b="1" dirty="0" smtClean="0">
              <a:cs typeface="B Titr" pitchFamily="2" charset="-78"/>
            </a:endParaRP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مشكلات تغذيه اي </a:t>
            </a:r>
            <a:endParaRPr lang="en-US" sz="3200" b="1" dirty="0" smtClean="0">
              <a:cs typeface="B Titr" pitchFamily="2" charset="-78"/>
            </a:endParaRP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اشكال در گرفتن پستان </a:t>
            </a:r>
            <a:endParaRPr lang="en-US" sz="3200" b="1" dirty="0" smtClean="0">
              <a:cs typeface="B Titr" pitchFamily="2" charset="-78"/>
            </a:endParaRP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اشكال در مكيدن </a:t>
            </a:r>
            <a:endParaRPr lang="en-US" sz="3200" b="1" dirty="0" smtClean="0">
              <a:cs typeface="B Titr" pitchFamily="2" charset="-78"/>
            </a:endParaRP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عدم هماهنگي مكيدن بلع تنفس</a:t>
            </a:r>
            <a:endParaRPr lang="en-US" sz="3200" b="1" dirty="0" smtClean="0">
              <a:cs typeface="B Titr" pitchFamily="2" charset="-78"/>
            </a:endParaRPr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Picture 2" descr="D:\article\scan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4286312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36313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زماني كه حذف عامل استرس غير ممكن باشد مي توان كمك هاي ديگري به مادر كرد:</a:t>
            </a:r>
            <a:endParaRPr lang="en-US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401080" cy="4233874"/>
          </a:xfrm>
        </p:spPr>
        <p:txBody>
          <a:bodyPr/>
          <a:lstStyle/>
          <a:p>
            <a:pPr lvl="0" algn="just" rtl="1">
              <a:buFont typeface="Wingdings" pitchFamily="2" charset="2"/>
              <a:buChar char="Ø"/>
            </a:pPr>
            <a:r>
              <a:rPr lang="fa-IR" sz="2800" b="1" dirty="0" smtClean="0">
                <a:cs typeface="B Titr" pitchFamily="2" charset="-78"/>
              </a:rPr>
              <a:t>او را وادار نمود راجع به احساساتش</a:t>
            </a:r>
            <a:r>
              <a:rPr lang="fa-IR" sz="2800" b="1" dirty="0" smtClean="0">
                <a:solidFill>
                  <a:srgbClr val="0070C0"/>
                </a:solidFill>
                <a:cs typeface="B Titr" pitchFamily="2" charset="-78"/>
              </a:rPr>
              <a:t> حرف </a:t>
            </a:r>
            <a:r>
              <a:rPr lang="fa-IR" sz="2800" b="1" dirty="0" smtClean="0">
                <a:cs typeface="B Titr" pitchFamily="2" charset="-78"/>
              </a:rPr>
              <a:t>بزند.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Ø"/>
            </a:pPr>
            <a:r>
              <a:rPr lang="fa-IR" sz="2800" b="1" dirty="0" smtClean="0">
                <a:cs typeface="B Titr" pitchFamily="2" charset="-78"/>
              </a:rPr>
              <a:t>فردي كه در كارهاي منزل به او كمك كند تا خودش به كودك برسد.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Ø"/>
            </a:pPr>
            <a:r>
              <a:rPr lang="fa-IR" sz="2800" b="1" dirty="0" smtClean="0">
                <a:cs typeface="B Titr" pitchFamily="2" charset="-78"/>
              </a:rPr>
              <a:t>از بقيه افراد فاميل </a:t>
            </a:r>
            <a:r>
              <a:rPr lang="fa-IR" sz="2800" b="1" dirty="0" smtClean="0">
                <a:solidFill>
                  <a:srgbClr val="0070C0"/>
                </a:solidFill>
                <a:cs typeface="B Titr" pitchFamily="2" charset="-78"/>
              </a:rPr>
              <a:t>كمك</a:t>
            </a:r>
            <a:r>
              <a:rPr lang="fa-IR" sz="2800" b="1" dirty="0" smtClean="0">
                <a:cs typeface="B Titr" pitchFamily="2" charset="-78"/>
              </a:rPr>
              <a:t> گرفته شود.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Ø"/>
            </a:pPr>
            <a:r>
              <a:rPr lang="fa-IR" sz="2800" b="1" dirty="0" smtClean="0">
                <a:cs typeface="B Titr" pitchFamily="2" charset="-78"/>
              </a:rPr>
              <a:t>به </a:t>
            </a:r>
            <a:r>
              <a:rPr lang="fa-IR" sz="2800" b="1" dirty="0" smtClean="0">
                <a:solidFill>
                  <a:srgbClr val="0070C0"/>
                </a:solidFill>
                <a:cs typeface="B Titr" pitchFamily="2" charset="-78"/>
              </a:rPr>
              <a:t>مشاور </a:t>
            </a:r>
            <a:r>
              <a:rPr lang="fa-IR" sz="2800" b="1" dirty="0" smtClean="0">
                <a:cs typeface="B Titr" pitchFamily="2" charset="-78"/>
              </a:rPr>
              <a:t>معرفي شود(براي حل مشكل خانوادگي ،شخصي ،مالي و....)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Ø"/>
            </a:pPr>
            <a:r>
              <a:rPr lang="fa-IR" sz="2800" b="1" dirty="0" smtClean="0">
                <a:cs typeface="B Titr" pitchFamily="2" charset="-78"/>
              </a:rPr>
              <a:t>در نوع يا مقدار </a:t>
            </a:r>
            <a:r>
              <a:rPr lang="fa-IR" sz="2800" b="1" dirty="0" smtClean="0">
                <a:solidFill>
                  <a:srgbClr val="0070C0"/>
                </a:solidFill>
                <a:cs typeface="B Titr" pitchFamily="2" charset="-78"/>
              </a:rPr>
              <a:t>دارو</a:t>
            </a:r>
            <a:r>
              <a:rPr lang="fa-IR" sz="2800" b="1" dirty="0" smtClean="0">
                <a:cs typeface="B Titr" pitchFamily="2" charset="-78"/>
              </a:rPr>
              <a:t>هاي مصرفي او تغييراتي داده شود.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Ø"/>
            </a:pPr>
            <a:r>
              <a:rPr lang="fa-IR" sz="2800" b="1" dirty="0" smtClean="0">
                <a:cs typeface="B Titr" pitchFamily="2" charset="-78"/>
              </a:rPr>
              <a:t>روش هاي آرام شدن به او آموزش داده شود.</a:t>
            </a:r>
            <a:endParaRPr lang="en-US" sz="2800" b="1" dirty="0" smtClean="0">
              <a:cs typeface="B Titr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72074"/>
            <a:ext cx="2214546" cy="145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 </a:t>
            </a:r>
            <a:r>
              <a:rPr lang="en-US" b="1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در شرايط استرس زا شيردادن چه مزايايي دارد؟</a:t>
            </a:r>
            <a:endParaRPr lang="en-US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5053034"/>
          </a:xfrm>
        </p:spPr>
        <p:txBody>
          <a:bodyPr>
            <a:normAutofit lnSpcReduction="10000"/>
          </a:bodyPr>
          <a:lstStyle/>
          <a:p>
            <a:pPr algn="just" rtl="1">
              <a:buNone/>
            </a:pPr>
            <a:r>
              <a:rPr lang="fa-IR" sz="3600" b="1" dirty="0" smtClean="0">
                <a:solidFill>
                  <a:srgbClr val="00B050"/>
                </a:solidFill>
                <a:cs typeface="B Titr" pitchFamily="2" charset="-78"/>
              </a:rPr>
              <a:t>مزایا براي مادر</a:t>
            </a:r>
          </a:p>
          <a:p>
            <a:pPr algn="just" rtl="1">
              <a:buNone/>
            </a:pPr>
            <a:endParaRPr lang="en-US" sz="3600" b="1" dirty="0" smtClean="0">
              <a:solidFill>
                <a:srgbClr val="00B050"/>
              </a:solidFill>
              <a:cs typeface="B Titr" pitchFamily="2" charset="-78"/>
            </a:endParaRPr>
          </a:p>
          <a:p>
            <a:pPr marL="514350" lvl="0" indent="-514350" algn="just" rtl="1">
              <a:buFont typeface="+mj-lt"/>
              <a:buAutoNum type="arabicPeriod"/>
            </a:pPr>
            <a:r>
              <a:rPr lang="fa-IR" sz="2800" b="1" dirty="0" smtClean="0">
                <a:cs typeface="B Titr" pitchFamily="2" charset="-78"/>
              </a:rPr>
              <a:t>اعتماد به نفس مادر را بالا مي برد زيرا مي داند بهترين ماده غذايي را به كودك خود مي دهد.</a:t>
            </a:r>
          </a:p>
          <a:p>
            <a:pPr marL="514350" lvl="0" indent="-514350" algn="just" rtl="1">
              <a:buFont typeface="+mj-lt"/>
              <a:buAutoNum type="arabicPeriod"/>
            </a:pPr>
            <a:endParaRPr lang="en-US" sz="2800" b="1" dirty="0" smtClean="0">
              <a:cs typeface="B Titr" pitchFamily="2" charset="-78"/>
            </a:endParaRPr>
          </a:p>
          <a:p>
            <a:pPr marL="514350" lvl="0" indent="-514350" algn="just" rtl="1">
              <a:buFont typeface="+mj-lt"/>
              <a:buAutoNum type="arabicPeriod"/>
            </a:pPr>
            <a:r>
              <a:rPr lang="fa-IR" sz="2800" b="1" dirty="0" smtClean="0">
                <a:cs typeface="B Titr" pitchFamily="2" charset="-78"/>
              </a:rPr>
              <a:t>كودك ،عشق و اشتياق خود را به او نشان مي دهد و مادر آرام مي شود.</a:t>
            </a:r>
          </a:p>
          <a:p>
            <a:pPr marL="514350" lvl="0" indent="-514350" algn="just" rtl="1">
              <a:buFont typeface="+mj-lt"/>
              <a:buAutoNum type="arabicPeriod"/>
            </a:pPr>
            <a:endParaRPr lang="en-US" sz="2800" b="1" dirty="0" smtClean="0">
              <a:cs typeface="B Titr" pitchFamily="2" charset="-78"/>
            </a:endParaRPr>
          </a:p>
          <a:p>
            <a:pPr marL="514350" lvl="0" indent="-514350" algn="just" rtl="1">
              <a:buFont typeface="+mj-lt"/>
              <a:buAutoNum type="arabicPeriod"/>
            </a:pPr>
            <a:r>
              <a:rPr lang="fa-IR" sz="2800" b="1" dirty="0" smtClean="0">
                <a:cs typeface="B Titr" pitchFamily="2" charset="-78"/>
              </a:rPr>
              <a:t>ترشح بيشتر هورمونهاي اكسي توسين ،پرولاكتين ،بتا آندورفين  مي تواند خلق و خوي (</a:t>
            </a:r>
            <a:r>
              <a:rPr lang="en-US" sz="2800" b="1" dirty="0" smtClean="0">
                <a:cs typeface="B Titr" pitchFamily="2" charset="-78"/>
              </a:rPr>
              <a:t>mood</a:t>
            </a:r>
            <a:r>
              <a:rPr lang="fa-IR" sz="2800" b="1" dirty="0" smtClean="0">
                <a:cs typeface="B Titr" pitchFamily="2" charset="-78"/>
              </a:rPr>
              <a:t>) مادر تغيير دهد.</a:t>
            </a:r>
            <a:endParaRPr lang="en-US" sz="2800" b="1" dirty="0" smtClean="0">
              <a:cs typeface="B Titr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nima.jafroudi.com/wp-content/uploads/2008/06/mother-child-seward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57224" y="1000108"/>
            <a:ext cx="764386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None/>
            </a:pPr>
            <a:r>
              <a:rPr lang="fa-IR" sz="6600" b="1" dirty="0" smtClean="0">
                <a:solidFill>
                  <a:srgbClr val="002060"/>
                </a:solidFill>
              </a:rPr>
              <a:t>استرس و</a:t>
            </a:r>
          </a:p>
          <a:p>
            <a:pPr algn="ctr" rtl="1">
              <a:buNone/>
            </a:pPr>
            <a:r>
              <a:rPr lang="fa-IR" sz="6600" b="1" dirty="0" smtClean="0">
                <a:solidFill>
                  <a:srgbClr val="002060"/>
                </a:solidFill>
              </a:rPr>
              <a:t>اختلالات عاطفی بعد از </a:t>
            </a:r>
            <a:r>
              <a:rPr lang="fa-IR" sz="6600" b="1" dirty="0" smtClean="0">
                <a:solidFill>
                  <a:srgbClr val="002060"/>
                </a:solidFill>
              </a:rPr>
              <a:t>زایمان</a:t>
            </a:r>
          </a:p>
          <a:p>
            <a:pPr algn="ctr" rtl="1">
              <a:buNone/>
            </a:pPr>
            <a:r>
              <a:rPr lang="fa-IR" sz="4400" b="1" smtClean="0">
                <a:solidFill>
                  <a:srgbClr val="002060"/>
                </a:solidFill>
              </a:rPr>
              <a:t>اقدامهای </a:t>
            </a:r>
            <a:r>
              <a:rPr lang="fa-IR" sz="4400" b="1" dirty="0" smtClean="0">
                <a:solidFill>
                  <a:srgbClr val="002060"/>
                </a:solidFill>
              </a:rPr>
              <a:t>4و10 سیاست کشوری ترویج تغذیه با شیرمادر</a:t>
            </a:r>
            <a:endParaRPr lang="fa-IR" sz="4400" b="1" dirty="0" smtClean="0">
              <a:solidFill>
                <a:srgbClr val="002060"/>
              </a:solidFill>
            </a:endParaRPr>
          </a:p>
          <a:p>
            <a:pPr algn="ctr" rtl="1">
              <a:buNone/>
            </a:pPr>
            <a:endParaRPr lang="fa-IR" sz="3600" b="1" dirty="0" smtClean="0">
              <a:solidFill>
                <a:srgbClr val="FFFF00"/>
              </a:solidFill>
            </a:endParaRPr>
          </a:p>
          <a:p>
            <a:pPr algn="ctr" rtl="1">
              <a:buNone/>
            </a:pPr>
            <a:endParaRPr lang="fa-IR" sz="3600" b="1" dirty="0" smtClean="0">
              <a:solidFill>
                <a:srgbClr val="FFFF00"/>
              </a:solidFill>
            </a:endParaRPr>
          </a:p>
          <a:p>
            <a:pPr algn="ctr"/>
            <a:r>
              <a:rPr lang="fa-IR" sz="4000" b="1" dirty="0" smtClean="0">
                <a:solidFill>
                  <a:srgbClr val="FFFF00"/>
                </a:solidFill>
              </a:rPr>
              <a:t>تهیه کننده: آذررضاصفت-سوپروایزرآموزشی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3600" b="1" i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3600" b="1" dirty="0" smtClean="0">
                <a:solidFill>
                  <a:srgbClr val="00B050"/>
                </a:solidFill>
                <a:cs typeface="B Titr" pitchFamily="2" charset="-78"/>
              </a:rPr>
              <a:t>مزایا براي مادر</a:t>
            </a:r>
          </a:p>
          <a:p>
            <a:pPr lvl="0" algn="just" rtl="1">
              <a:buNone/>
            </a:pPr>
            <a:endParaRPr lang="fa-IR" b="1" dirty="0" smtClean="0"/>
          </a:p>
          <a:p>
            <a:pPr lvl="0" algn="just" rtl="1">
              <a:buNone/>
            </a:pPr>
            <a:endParaRPr lang="fa-IR" b="1" dirty="0" smtClean="0"/>
          </a:p>
          <a:p>
            <a:pPr marL="514350" lvl="0" indent="-514350" algn="just" rtl="1">
              <a:lnSpc>
                <a:spcPct val="150000"/>
              </a:lnSpc>
              <a:buFont typeface="+mj-lt"/>
              <a:buAutoNum type="arabicPeriod" startAt="4"/>
            </a:pPr>
            <a:r>
              <a:rPr lang="fa-IR" sz="2800" b="1" dirty="0" smtClean="0">
                <a:cs typeface="B Titr" pitchFamily="2" charset="-78"/>
              </a:rPr>
              <a:t>مادر مي نشيند يا دراز مي كشد و شير مي دهد به اين ترتيب ساعتي را خود استراحت مي كند.</a:t>
            </a:r>
            <a:endParaRPr lang="en-US" sz="2800" b="1" dirty="0" smtClean="0">
              <a:cs typeface="B Titr" pitchFamily="2" charset="-78"/>
            </a:endParaRP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 startAt="4"/>
            </a:pPr>
            <a:r>
              <a:rPr lang="fa-IR" sz="2800" b="1" dirty="0" smtClean="0">
                <a:cs typeface="B Titr" pitchFamily="2" charset="-78"/>
              </a:rPr>
              <a:t>دلسوزي براي خود كمتر مي شود زيرا مادر احساس مي كند كه فرد ديگري به شدت به او نيازمند است و تماس اين دو باهم باعث ايجاد تغييرات فيزيولوژيك در هردو ،مي شود.</a:t>
            </a:r>
          </a:p>
          <a:p>
            <a:pPr marL="514350" lvl="0" indent="-514350" algn="just" rtl="1">
              <a:lnSpc>
                <a:spcPct val="150000"/>
              </a:lnSpc>
              <a:buFont typeface="+mj-lt"/>
              <a:buAutoNum type="arabicPeriod" startAt="4"/>
            </a:pPr>
            <a:r>
              <a:rPr lang="fa-IR" sz="2800" b="1" dirty="0" smtClean="0">
                <a:cs typeface="B Titr" pitchFamily="2" charset="-78"/>
              </a:rPr>
              <a:t>مي تواند شيرخوارش را تغذيه و او را آرام نمايد.</a:t>
            </a:r>
            <a:endParaRPr lang="en-US" sz="2800" b="1" dirty="0" smtClean="0">
              <a:cs typeface="B Titr" pitchFamily="2" charset="-78"/>
            </a:endParaRPr>
          </a:p>
          <a:p>
            <a:pPr algn="just" rtl="1"/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714644" cy="192882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 rtl="1">
              <a:buNone/>
            </a:pPr>
            <a:r>
              <a:rPr lang="fa-IR" sz="3600" b="1" dirty="0" smtClean="0">
                <a:solidFill>
                  <a:srgbClr val="00B050"/>
                </a:solidFill>
                <a:cs typeface="B Titr" pitchFamily="2" charset="-78"/>
              </a:rPr>
              <a:t>مزایا براي كودك </a:t>
            </a:r>
          </a:p>
          <a:p>
            <a:pPr algn="just" rtl="1"/>
            <a:endParaRPr lang="en-US" sz="2800" b="1" dirty="0" smtClean="0">
              <a:cs typeface="B Titr" pitchFamily="2" charset="-78"/>
            </a:endParaRPr>
          </a:p>
          <a:p>
            <a:pPr marL="514350" lvl="0" indent="-514350" algn="just" rtl="1">
              <a:buFont typeface="+mj-lt"/>
              <a:buAutoNum type="arabicPeriod"/>
            </a:pPr>
            <a:r>
              <a:rPr lang="fa-IR" sz="2800" b="1" dirty="0" smtClean="0">
                <a:cs typeface="B Titr" pitchFamily="2" charset="-78"/>
              </a:rPr>
              <a:t>او از بهترين تغذيه بهره مند مي شود .</a:t>
            </a:r>
          </a:p>
          <a:p>
            <a:pPr marL="514350" lvl="0" indent="-514350" algn="just" rtl="1">
              <a:buFont typeface="+mj-lt"/>
              <a:buAutoNum type="arabicPeriod"/>
            </a:pPr>
            <a:endParaRPr lang="en-US" sz="2800" b="1" dirty="0" smtClean="0">
              <a:cs typeface="B Titr" pitchFamily="2" charset="-78"/>
            </a:endParaRPr>
          </a:p>
          <a:p>
            <a:pPr marL="514350" lvl="0" indent="-514350" algn="just" rtl="1">
              <a:buFont typeface="+mj-lt"/>
              <a:buAutoNum type="arabicPeriod"/>
            </a:pPr>
            <a:r>
              <a:rPr lang="fa-IR" sz="2800" b="1" dirty="0" smtClean="0">
                <a:cs typeface="B Titr" pitchFamily="2" charset="-78"/>
              </a:rPr>
              <a:t>از گرما و امنيت آغوش مادر برخوردار مي گردد .</a:t>
            </a:r>
          </a:p>
          <a:p>
            <a:pPr marL="514350" lvl="0" indent="-514350" algn="just" rtl="1">
              <a:buFont typeface="+mj-lt"/>
              <a:buAutoNum type="arabicPeriod"/>
            </a:pPr>
            <a:endParaRPr lang="en-US" sz="2800" b="1" dirty="0" smtClean="0">
              <a:cs typeface="B Titr" pitchFamily="2" charset="-78"/>
            </a:endParaRPr>
          </a:p>
          <a:p>
            <a:pPr marL="514350" lvl="0" indent="-514350" algn="just" rtl="1">
              <a:buFont typeface="+mj-lt"/>
              <a:buAutoNum type="arabicPeriod"/>
            </a:pPr>
            <a:r>
              <a:rPr lang="fa-IR" sz="2800" b="1" dirty="0" smtClean="0">
                <a:cs typeface="B Titr" pitchFamily="2" charset="-78"/>
              </a:rPr>
              <a:t>امكان كودك آزاري (</a:t>
            </a:r>
            <a:r>
              <a:rPr lang="en-US" sz="2800" b="1" dirty="0" smtClean="0">
                <a:cs typeface="B Titr" pitchFamily="2" charset="-78"/>
              </a:rPr>
              <a:t>child abuse </a:t>
            </a:r>
            <a:r>
              <a:rPr lang="fa-IR" sz="2800" b="1" dirty="0" smtClean="0">
                <a:cs typeface="B Titr" pitchFamily="2" charset="-78"/>
              </a:rPr>
              <a:t>) بسيار كاهش مي يابد.</a:t>
            </a:r>
          </a:p>
          <a:p>
            <a:pPr marL="514350" lvl="0" indent="-514350" algn="just" rtl="1">
              <a:buNone/>
            </a:pPr>
            <a:endParaRPr lang="en-US" sz="2800" b="1" dirty="0" smtClean="0">
              <a:cs typeface="B Titr" pitchFamily="2" charset="-78"/>
            </a:endParaRPr>
          </a:p>
          <a:p>
            <a:pPr algn="just"/>
            <a:endParaRPr lang="en-US" dirty="0"/>
          </a:p>
        </p:txBody>
      </p:sp>
      <p:pic>
        <p:nvPicPr>
          <p:cNvPr id="4" name="Content Placeholder 3" descr="nd1n2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143380"/>
            <a:ext cx="3500462" cy="250033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 smtClean="0"/>
              <a:t> </a:t>
            </a:r>
            <a:r>
              <a:rPr lang="fa-IR" dirty="0" smtClean="0">
                <a:cs typeface="B Titr" pitchFamily="2" charset="-78"/>
              </a:rPr>
              <a:t>اختلالات عاطفي بعد از زايمان </a:t>
            </a: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800" b="1" dirty="0" smtClean="0">
                <a:cs typeface="B Titr" pitchFamily="2" charset="-78"/>
              </a:rPr>
              <a:t>غمگيني بعد از زايمان (</a:t>
            </a:r>
            <a:r>
              <a:rPr lang="en-US" sz="2800" b="1" dirty="0" smtClean="0">
                <a:cs typeface="B Titr" pitchFamily="2" charset="-78"/>
              </a:rPr>
              <a:t>baby  blues </a:t>
            </a:r>
            <a:r>
              <a:rPr lang="fa-IR" sz="2800" b="1" dirty="0" smtClean="0">
                <a:cs typeface="B Titr" pitchFamily="2" charset="-78"/>
              </a:rPr>
              <a:t>) 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800" b="1" dirty="0" smtClean="0">
                <a:cs typeface="B Titr" pitchFamily="2" charset="-78"/>
              </a:rPr>
              <a:t>مشكل در ايجاد ارتباط بين مادر و كودك 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800" b="1" dirty="0" smtClean="0">
                <a:cs typeface="B Titr" pitchFamily="2" charset="-78"/>
              </a:rPr>
              <a:t>افسردگي بعد از زايمان 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800" b="1" dirty="0" smtClean="0">
                <a:cs typeface="B Titr" pitchFamily="2" charset="-78"/>
              </a:rPr>
              <a:t>سايكوزهاي بعد از زايمان 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800" b="1" dirty="0" smtClean="0">
                <a:cs typeface="B Titr" pitchFamily="2" charset="-78"/>
              </a:rPr>
              <a:t>شدت يافتن مشكلات روحي كه از قبل وجود داشته است.</a:t>
            </a:r>
            <a:endParaRPr lang="en-US" sz="2800" b="1" dirty="0" smtClean="0">
              <a:cs typeface="B Titr" pitchFamily="2" charset="-78"/>
            </a:endParaRPr>
          </a:p>
          <a:p>
            <a:pPr algn="just" rtl="1"/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)</a:t>
            </a:r>
            <a:r>
              <a:rPr lang="en-US" b="1" dirty="0" smtClean="0">
                <a:solidFill>
                  <a:schemeClr val="tx1"/>
                </a:solidFill>
                <a:cs typeface="B Titr" pitchFamily="2" charset="-78"/>
              </a:rPr>
              <a:t>baby  blues </a:t>
            </a: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غمگيني بعد از زايمان (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01122" cy="4840303"/>
          </a:xfrm>
        </p:spPr>
        <p:txBody>
          <a:bodyPr>
            <a:normAutofit/>
          </a:bodyPr>
          <a:lstStyle/>
          <a:p>
            <a:pPr algn="just" rtl="1"/>
            <a:endParaRPr lang="en-US" sz="2800" b="1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7634057"/>
              </p:ext>
            </p:extLst>
          </p:nvPr>
        </p:nvGraphicFramePr>
        <p:xfrm>
          <a:off x="214282" y="1214422"/>
          <a:ext cx="871543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 smtClean="0">
                <a:cs typeface="B Titr" pitchFamily="2" charset="-78"/>
              </a:rPr>
              <a:t>مشكل در ايجاد ارتباط بين مادر و كودك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Titr" pitchFamily="2" charset="-78"/>
              </a:rPr>
              <a:t>فاكتورهاي موثر در روزهاي اول عبارتند از:</a:t>
            </a:r>
            <a:endParaRPr lang="en-US" dirty="0" smtClean="0">
              <a:cs typeface="B Titr" pitchFamily="2" charset="-78"/>
            </a:endParaRPr>
          </a:p>
          <a:p>
            <a:pPr lvl="0" algn="just" rtl="1"/>
            <a:r>
              <a:rPr lang="fa-IR" dirty="0" smtClean="0">
                <a:cs typeface="B Titr" pitchFamily="2" charset="-78"/>
              </a:rPr>
              <a:t>نا خواسته بودن فرزند</a:t>
            </a:r>
            <a:endParaRPr lang="en-US" dirty="0" smtClean="0">
              <a:cs typeface="B Titr" pitchFamily="2" charset="-78"/>
            </a:endParaRPr>
          </a:p>
          <a:p>
            <a:pPr lvl="0" algn="just" rtl="1"/>
            <a:r>
              <a:rPr lang="fa-IR" dirty="0" smtClean="0">
                <a:cs typeface="B Titr" pitchFamily="2" charset="-78"/>
              </a:rPr>
              <a:t>ازدست دادن يكي از والدين در دوران كودكي خود مادر </a:t>
            </a:r>
            <a:endParaRPr lang="en-US" dirty="0" smtClean="0">
              <a:cs typeface="B Titr" pitchFamily="2" charset="-78"/>
            </a:endParaRPr>
          </a:p>
          <a:p>
            <a:pPr lvl="0" algn="just" rtl="1"/>
            <a:r>
              <a:rPr lang="fa-IR" dirty="0" smtClean="0">
                <a:cs typeface="B Titr" pitchFamily="2" charset="-78"/>
              </a:rPr>
              <a:t>نداشتن زايمان قبلي يا تجربه بسيار تلخ آن </a:t>
            </a:r>
            <a:endParaRPr lang="en-US" dirty="0" smtClean="0">
              <a:cs typeface="B Titr" pitchFamily="2" charset="-78"/>
            </a:endParaRPr>
          </a:p>
          <a:p>
            <a:pPr lvl="0" algn="just" rtl="1"/>
            <a:r>
              <a:rPr lang="fa-IR" dirty="0" smtClean="0">
                <a:cs typeface="B Titr" pitchFamily="2" charset="-78"/>
              </a:rPr>
              <a:t>بيش از حد انتظار بودن دردهاي زايماني </a:t>
            </a:r>
            <a:endParaRPr lang="en-US" dirty="0" smtClean="0">
              <a:cs typeface="B Titr" pitchFamily="2" charset="-78"/>
            </a:endParaRPr>
          </a:p>
          <a:p>
            <a:pPr lvl="0" algn="just" rtl="1"/>
            <a:r>
              <a:rPr lang="fa-IR" dirty="0" smtClean="0">
                <a:cs typeface="B Titr" pitchFamily="2" charset="-78"/>
              </a:rPr>
              <a:t>مصرف پتدين </a:t>
            </a:r>
            <a:endParaRPr lang="en-US" dirty="0" smtClean="0">
              <a:cs typeface="B Titr" pitchFamily="2" charset="-78"/>
            </a:endParaRPr>
          </a:p>
          <a:p>
            <a:pPr lvl="0" algn="just" rtl="1"/>
            <a:r>
              <a:rPr lang="fa-IR" dirty="0" smtClean="0">
                <a:cs typeface="B Titr" pitchFamily="2" charset="-78"/>
              </a:rPr>
              <a:t>ايجاد دردهاي زايمان </a:t>
            </a:r>
            <a:r>
              <a:rPr lang="en-US" dirty="0" smtClean="0">
                <a:cs typeface="B Titr" pitchFamily="2" charset="-78"/>
              </a:rPr>
              <a:t>induction  of labor </a:t>
            </a:r>
          </a:p>
          <a:p>
            <a:pPr algn="just"/>
            <a:endParaRPr lang="en-US" dirty="0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000504"/>
            <a:ext cx="2714644" cy="192882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200" b="1" dirty="0" smtClean="0">
                <a:cs typeface="B Titr" pitchFamily="2" charset="-78"/>
              </a:rPr>
              <a:t/>
            </a:r>
            <a:br>
              <a:rPr lang="fa-IR" sz="3200" b="1" dirty="0" smtClean="0">
                <a:cs typeface="B Titr" pitchFamily="2" charset="-78"/>
              </a:rPr>
            </a:br>
            <a:r>
              <a:rPr lang="fa-IR" sz="3200" b="1" dirty="0" smtClean="0">
                <a:cs typeface="B Titr" pitchFamily="2" charset="-78"/>
              </a:rPr>
              <a:t>)</a:t>
            </a:r>
            <a:r>
              <a:rPr lang="en-US" sz="3200" b="1" dirty="0" smtClean="0">
                <a:cs typeface="B Titr" pitchFamily="2" charset="-78"/>
              </a:rPr>
              <a:t>postnatal  depression</a:t>
            </a:r>
            <a:r>
              <a:rPr lang="fa-IR" sz="3200" b="1" dirty="0" smtClean="0">
                <a:cs typeface="B Titr" pitchFamily="2" charset="-78"/>
              </a:rPr>
              <a:t>(</a:t>
            </a:r>
            <a:r>
              <a:rPr lang="en-US" sz="3200" b="1" dirty="0" smtClean="0">
                <a:cs typeface="B Titr" pitchFamily="2" charset="-78"/>
              </a:rPr>
              <a:t> </a:t>
            </a:r>
            <a:r>
              <a:rPr lang="fa-IR" sz="3200" b="1" dirty="0" smtClean="0">
                <a:cs typeface="B Titr" pitchFamily="2" charset="-78"/>
              </a:rPr>
              <a:t>افسردگي بعد از زايمان</a:t>
            </a:r>
            <a:endParaRPr lang="en-US" sz="32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fa-IR" b="1" dirty="0" smtClean="0">
                <a:cs typeface="B Titr" pitchFamily="2" charset="-78"/>
              </a:rPr>
              <a:t>تحريك پذيري ، اضطراب </a:t>
            </a:r>
            <a:endParaRPr lang="en-US" b="1" dirty="0" smtClean="0"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b="1" dirty="0" smtClean="0">
                <a:cs typeface="B Titr" pitchFamily="2" charset="-78"/>
              </a:rPr>
              <a:t>خستگي بسيار و احساس كم انرژي بودن </a:t>
            </a:r>
            <a:endParaRPr lang="en-US" b="1" dirty="0" smtClean="0"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b="1" dirty="0" smtClean="0">
                <a:cs typeface="B Titr" pitchFamily="2" charset="-78"/>
              </a:rPr>
              <a:t>اختلال اشتها و خواب </a:t>
            </a:r>
            <a:endParaRPr lang="en-US" b="1" dirty="0" smtClean="0"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b="1" dirty="0" smtClean="0">
                <a:cs typeface="B Titr" pitchFamily="2" charset="-78"/>
              </a:rPr>
              <a:t>اختلال در حافظه و تمركز در كارهاي روزمره </a:t>
            </a:r>
            <a:endParaRPr lang="en-US" b="1" dirty="0" smtClean="0"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b="1" dirty="0" smtClean="0">
                <a:cs typeface="B Titr" pitchFamily="2" charset="-78"/>
              </a:rPr>
              <a:t>احساس گناه ،خجالت ،عصباني بودن و نا اميدي شديد </a:t>
            </a:r>
            <a:endParaRPr lang="en-US" b="1" dirty="0" smtClean="0"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b="1" dirty="0" smtClean="0">
                <a:cs typeface="B Titr" pitchFamily="2" charset="-78"/>
              </a:rPr>
              <a:t>برنامه ريزي براي خودكشي وبه زبان آوردن آن </a:t>
            </a:r>
            <a:endParaRPr lang="en-US" b="1" dirty="0" smtClean="0"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b="1" dirty="0" smtClean="0">
                <a:cs typeface="B Titr" pitchFamily="2" charset="-78"/>
              </a:rPr>
              <a:t>فعاليت ها و تفكر غير منطقي </a:t>
            </a:r>
            <a:endParaRPr lang="en-US" b="1" dirty="0" smtClean="0"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b="1" dirty="0" smtClean="0">
                <a:cs typeface="B Titr" pitchFamily="2" charset="-78"/>
              </a:rPr>
              <a:t>ترس از خارج شدن از خانه </a:t>
            </a:r>
            <a:endParaRPr lang="en-US" b="1" dirty="0" smtClean="0"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b="1" dirty="0" smtClean="0">
                <a:cs typeface="B Titr" pitchFamily="2" charset="-78"/>
              </a:rPr>
              <a:t>ترس بي نهايت در مورد خود و كودك و شوهر </a:t>
            </a:r>
            <a:endParaRPr lang="en-US" b="1" dirty="0" smtClean="0">
              <a:cs typeface="B Titr" pitchFamily="2" charset="-78"/>
            </a:endParaRPr>
          </a:p>
          <a:p>
            <a:pPr algn="r" rtl="1"/>
            <a:endParaRPr lang="en-US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Titr" pitchFamily="2" charset="-78"/>
              </a:rPr>
              <a:t>افسردگي بعد از زايمان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r>
              <a:rPr lang="fa-IR" sz="2800" b="1" dirty="0" smtClean="0">
                <a:cs typeface="B Titr" pitchFamily="2" charset="-78"/>
              </a:rPr>
              <a:t>كودكان مادراني كه افسردگي دارند، معمولا :</a:t>
            </a:r>
          </a:p>
          <a:p>
            <a:pPr algn="just" rtl="1">
              <a:buNone/>
            </a:pPr>
            <a:endParaRPr lang="en-US" sz="2800" b="1" dirty="0" smtClean="0">
              <a:cs typeface="B Titr" pitchFamily="2" charset="-78"/>
            </a:endParaRPr>
          </a:p>
          <a:p>
            <a:pPr lvl="0" algn="just" rtl="1"/>
            <a:r>
              <a:rPr lang="en-US" sz="2800" b="1" dirty="0" smtClean="0">
                <a:cs typeface="B Titr" pitchFamily="2" charset="-78"/>
              </a:rPr>
              <a:t>IQ</a:t>
            </a:r>
            <a:r>
              <a:rPr lang="fa-IR" sz="2800" b="1" dirty="0" smtClean="0">
                <a:cs typeface="B Titr" pitchFamily="2" charset="-78"/>
              </a:rPr>
              <a:t> كمتري دارند.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/>
            <a:r>
              <a:rPr lang="fa-IR" sz="2800" b="1" dirty="0" smtClean="0">
                <a:cs typeface="B Titr" pitchFamily="2" charset="-78"/>
              </a:rPr>
              <a:t>بيشتر نق نق مي كنند.</a:t>
            </a:r>
            <a:endParaRPr lang="en-US" sz="2800" b="1" dirty="0" smtClean="0">
              <a:cs typeface="B Titr" pitchFamily="2" charset="-78"/>
            </a:endParaRPr>
          </a:p>
          <a:p>
            <a:pPr lvl="0" algn="just" rtl="1"/>
            <a:r>
              <a:rPr lang="fa-IR" sz="2800" b="1" dirty="0" smtClean="0">
                <a:cs typeface="B Titr" pitchFamily="2" charset="-78"/>
              </a:rPr>
              <a:t>مشكلات عاطفي آنها بيشتر و كنار آمدن با آنها سخت تر است .</a:t>
            </a:r>
          </a:p>
          <a:p>
            <a:pPr lvl="0" algn="just" rtl="1"/>
            <a:endParaRPr lang="en-US" sz="2800" b="1" dirty="0" smtClean="0">
              <a:cs typeface="B Titr" pitchFamily="2" charset="-78"/>
            </a:endParaRPr>
          </a:p>
          <a:p>
            <a:pPr algn="just"/>
            <a:endParaRPr lang="en-US" dirty="0"/>
          </a:p>
        </p:txBody>
      </p:sp>
      <p:pic>
        <p:nvPicPr>
          <p:cNvPr id="4" name="Picture 3" descr="CAYBCPM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071942"/>
            <a:ext cx="5000660" cy="235745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سايكوز بعد از زايمان </a:t>
            </a:r>
            <a:r>
              <a:rPr lang="en-US" sz="3200" b="1" dirty="0" smtClean="0">
                <a:solidFill>
                  <a:schemeClr val="tx1"/>
                </a:solidFill>
                <a:cs typeface="B Titr" pitchFamily="2" charset="-78"/>
              </a:rPr>
              <a:t>puerperal  psychosis </a:t>
            </a:r>
            <a:br>
              <a:rPr lang="en-US" sz="3200" b="1" dirty="0" smtClean="0">
                <a:solidFill>
                  <a:schemeClr val="tx1"/>
                </a:solidFill>
                <a:cs typeface="B Titr" pitchFamily="2" charset="-78"/>
              </a:rPr>
            </a:br>
            <a:endParaRPr lang="en-US" sz="3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401080" cy="4572000"/>
          </a:xfrm>
        </p:spPr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Titr" pitchFamily="2" charset="-78"/>
              </a:rPr>
              <a:t>علائم بين روزهاي 3تا 19 بعد از زايمان گاهي  هم ديرتر شروع مي شوند .</a:t>
            </a:r>
          </a:p>
          <a:p>
            <a:pPr algn="just" rtl="1"/>
            <a:r>
              <a:rPr lang="fa-IR" sz="2800" b="1" dirty="0" smtClean="0">
                <a:cs typeface="B Titr" pitchFamily="2" charset="-78"/>
              </a:rPr>
              <a:t>به اين ترتيب كه 3 روز بعد از زايمان كه مسئله </a:t>
            </a:r>
            <a:r>
              <a:rPr lang="en-US" sz="2800" b="1" dirty="0" smtClean="0">
                <a:cs typeface="B Titr" pitchFamily="2" charset="-78"/>
              </a:rPr>
              <a:t>baby blues </a:t>
            </a:r>
            <a:r>
              <a:rPr lang="fa-IR" sz="2800" b="1" dirty="0" smtClean="0">
                <a:cs typeface="B Titr" pitchFamily="2" charset="-78"/>
              </a:rPr>
              <a:t>  كاهش پيدا ميكند ،سايكوز خود را با يك  حمله حاد نشان مي دهد و خلق و خوي مادر و رفتار او تغيير مي كند. </a:t>
            </a:r>
          </a:p>
          <a:p>
            <a:pPr algn="just" rtl="1"/>
            <a:endParaRPr lang="fa-IR" sz="2800" b="1" dirty="0" smtClean="0">
              <a:cs typeface="B Titr" pitchFamily="2" charset="-78"/>
            </a:endParaRPr>
          </a:p>
          <a:p>
            <a:pPr algn="just" rtl="1"/>
            <a:endParaRPr lang="en-US" dirty="0"/>
          </a:p>
        </p:txBody>
      </p:sp>
      <p:pic>
        <p:nvPicPr>
          <p:cNvPr id="4" name="Content Placeholder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929066"/>
            <a:ext cx="4643470" cy="250033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fa-IR" sz="3200" dirty="0" smtClean="0">
                <a:cs typeface="B Titr" pitchFamily="2" charset="-78"/>
              </a:rPr>
              <a:t/>
            </a:r>
            <a:br>
              <a:rPr lang="fa-IR" sz="3200" dirty="0" smtClean="0">
                <a:cs typeface="B Titr" pitchFamily="2" charset="-78"/>
              </a:rPr>
            </a:br>
            <a:r>
              <a:rPr lang="fa-IR" sz="3200" dirty="0" smtClean="0">
                <a:cs typeface="B Titr" pitchFamily="2" charset="-78"/>
              </a:rPr>
              <a:t>علایم  سايكوز بعد از زايمان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3200" b="1" dirty="0" smtClean="0">
                <a:cs typeface="B Titr" pitchFamily="2" charset="-78"/>
              </a:rPr>
              <a:t>تخيل هاي غير طبيعي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 smtClean="0">
                <a:cs typeface="B Titr" pitchFamily="2" charset="-78"/>
              </a:rPr>
              <a:t>حالت افسردگي ،احساس  گناه و عدم كفايت 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 smtClean="0">
                <a:cs typeface="B Titr" pitchFamily="2" charset="-78"/>
              </a:rPr>
              <a:t>از دست دادن علاقه به هر نوع كار و فعاليت و حتي مراقبت از كودك تازه به دنيا آمده 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 smtClean="0">
                <a:cs typeface="B Titr" pitchFamily="2" charset="-78"/>
              </a:rPr>
              <a:t>تغيير در خواب و سردرگمي</a:t>
            </a:r>
            <a:endParaRPr lang="en-US" sz="3200" b="1" dirty="0" smtClean="0">
              <a:cs typeface="B Titr" pitchFamily="2" charset="-78"/>
            </a:endParaRPr>
          </a:p>
          <a:p>
            <a:pPr algn="just" rtl="1"/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b="1" dirty="0" smtClean="0">
                <a:cs typeface="B Titr" pitchFamily="2" charset="-78"/>
              </a:rPr>
              <a:t>درمان</a:t>
            </a:r>
            <a:endParaRPr lang="en-US" sz="3600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3200" b="1" dirty="0" smtClean="0">
                <a:cs typeface="B Titr" pitchFamily="2" charset="-78"/>
              </a:rPr>
              <a:t>دارودرمانی:</a:t>
            </a:r>
          </a:p>
          <a:p>
            <a:pPr algn="just" rtl="1">
              <a:buNone/>
            </a:pPr>
            <a:r>
              <a:rPr lang="fa-IR" sz="3200" b="1" dirty="0" smtClean="0">
                <a:cs typeface="B Titr" pitchFamily="2" charset="-78"/>
              </a:rPr>
              <a:t>ترکیبات فنوتیازین، داروهای ضدافسردگی حلقوی، لیتیوم</a:t>
            </a:r>
            <a:endParaRPr lang="en-US" sz="3200" b="1" dirty="0" smtClean="0">
              <a:cs typeface="B Titr" pitchFamily="2" charset="-78"/>
            </a:endParaRPr>
          </a:p>
          <a:p>
            <a:pPr algn="just" rtl="1">
              <a:buNone/>
            </a:pPr>
            <a:endParaRPr lang="fa-IR" sz="3200" b="1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just" rtl="1">
              <a:buNone/>
            </a:pPr>
            <a:r>
              <a:rPr lang="fa-IR" sz="3200" b="1" dirty="0" smtClean="0">
                <a:solidFill>
                  <a:srgbClr val="C00000"/>
                </a:solidFill>
                <a:cs typeface="B Titr" pitchFamily="2" charset="-78"/>
              </a:rPr>
              <a:t>لیتیوم         هیپوتونی شیرخوار، خواب آلودگی، تغییرات </a:t>
            </a:r>
            <a:r>
              <a:rPr lang="en-US" sz="3200" b="1" dirty="0" smtClean="0">
                <a:solidFill>
                  <a:srgbClr val="C00000"/>
                </a:solidFill>
                <a:cs typeface="B Titr" pitchFamily="2" charset="-78"/>
              </a:rPr>
              <a:t>ECG</a:t>
            </a:r>
          </a:p>
          <a:p>
            <a:pPr algn="just" rtl="1">
              <a:buNone/>
            </a:pPr>
            <a:endParaRPr lang="en-US" sz="3200" b="1" dirty="0" smtClean="0">
              <a:cs typeface="B Titr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sz="3200" b="1" dirty="0" smtClean="0">
                <a:cs typeface="B Titr" pitchFamily="2" charset="-78"/>
              </a:rPr>
              <a:t>استروژن تراپی:</a:t>
            </a:r>
          </a:p>
          <a:p>
            <a:pPr algn="just" rtl="1">
              <a:buNone/>
            </a:pPr>
            <a:r>
              <a:rPr lang="fa-IR" sz="3200" b="1" dirty="0" smtClean="0">
                <a:cs typeface="B Titr" pitchFamily="2" charset="-78"/>
              </a:rPr>
              <a:t>افسردگی و سایکوز را کم می کند ولی شیر مادر را نیز کم می کند.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3200" b="1" dirty="0" smtClean="0">
                <a:cs typeface="B Titr" pitchFamily="2" charset="-78"/>
              </a:rPr>
              <a:t>مشاوره</a:t>
            </a:r>
            <a:endParaRPr lang="en-US" sz="3200" b="1" dirty="0">
              <a:cs typeface="B Titr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7179487" y="335699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258204" cy="5376882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3200" dirty="0">
                <a:cs typeface="B Titr" pitchFamily="2" charset="-78"/>
              </a:rPr>
              <a:t>اهداف آموزشي </a:t>
            </a:r>
            <a:endParaRPr lang="en-US" sz="3200" dirty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200" dirty="0">
                <a:cs typeface="B Titr" pitchFamily="2" charset="-78"/>
              </a:rPr>
              <a:t>1-آشنايي با فيزيولوژي شيردهي در هنگام تنش </a:t>
            </a:r>
            <a:endParaRPr lang="en-US" sz="3200" dirty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200" dirty="0">
                <a:cs typeface="B Titr" pitchFamily="2" charset="-78"/>
              </a:rPr>
              <a:t>2-شناخت عوامل موثر بر رفتار مادرانه </a:t>
            </a:r>
            <a:endParaRPr lang="en-US" sz="3200" dirty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200" dirty="0">
                <a:cs typeface="B Titr" pitchFamily="2" charset="-78"/>
              </a:rPr>
              <a:t>3-آشنايي با مزاياي شيردهي در شرايط استرس زا</a:t>
            </a:r>
            <a:endParaRPr lang="en-US" sz="3200" dirty="0">
              <a:cs typeface="B Titr" pitchFamily="2" charset="-78"/>
            </a:endParaRPr>
          </a:p>
          <a:p>
            <a:pPr algn="just" rtl="1"/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Titr" pitchFamily="2" charset="-78"/>
              </a:rPr>
              <a:t>نتیجه گیری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401080" cy="4572000"/>
          </a:xfrm>
        </p:spPr>
        <p:txBody>
          <a:bodyPr>
            <a:noAutofit/>
          </a:bodyPr>
          <a:lstStyle/>
          <a:p>
            <a:pPr algn="just" rtl="1"/>
            <a:r>
              <a:rPr lang="fa-IR" sz="3200" b="1" dirty="0" smtClean="0">
                <a:cs typeface="B Titr" pitchFamily="2" charset="-78"/>
              </a:rPr>
              <a:t>70% زنان نوعی از انواع افسردگی را بعد زایمان تجربه می کنند.</a:t>
            </a: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تماس اولیه مادر و نوزاد، پایه گذار رابطه نزدیک و ارتباط عاطفی بعدی است.</a:t>
            </a: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اغلب اوقات افسردگی بعد زایمان، ناشناخته مانده و بدون توجه از آن می گذرند.</a:t>
            </a:r>
          </a:p>
          <a:p>
            <a:pPr algn="just" rtl="1"/>
            <a:r>
              <a:rPr lang="fa-IR" sz="3200" b="1" dirty="0" smtClean="0">
                <a:cs typeface="B Titr" pitchFamily="2" charset="-78"/>
              </a:rPr>
              <a:t>شیردادن، راهی است برای محکم کردن رابطه دوطرفه بین مادر و فرزند و ایجاد این احساس در مادر که توانمند است.</a:t>
            </a:r>
            <a:endParaRPr lang="en-US" sz="3200" b="1" dirty="0">
              <a:cs typeface="B Titr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Visit Us @ www.MumbaiHangOut.Org">
            <a:hlinkClick r:id="rId4" tooltip=" nOn-$toP Entertainment Only @ Mumbai Hangout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6404"/>
            <a:ext cx="6705600" cy="704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781801" y="117693"/>
            <a:ext cx="2362200" cy="67403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خداوند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بی نهایت است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و لامكان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و بی زمان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اما به قدر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فهم تو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كوچك می شود 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و به قدر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نیاز تو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فرود می آید 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و به قدر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آرزوی تو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گسترده می شود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و به قدر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ایمان تو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كارگشا می شود.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endParaRPr lang="en-US" sz="2400" b="1" dirty="0">
              <a:solidFill>
                <a:srgbClr val="FFFF00"/>
              </a:solidFill>
            </a:endParaRPr>
          </a:p>
          <a:p>
            <a:pPr algn="ctr" eaLnBrk="0" hangingPunct="0"/>
            <a:r>
              <a:rPr lang="ar-SA" sz="2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endParaRPr lang="en-US" sz="2400" b="1" dirty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8686800" cy="5929354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3200" b="1" dirty="0" smtClean="0">
                <a:cs typeface="B Titr" pitchFamily="2" charset="-78"/>
              </a:rPr>
              <a:t>فيزيولوژي شيردهي در هنگام تنش</a:t>
            </a:r>
            <a:endParaRPr lang="en-US" sz="3200" b="1" dirty="0"/>
          </a:p>
        </p:txBody>
      </p:sp>
      <p:sp>
        <p:nvSpPr>
          <p:cNvPr id="4" name="Horizontal Scroll 3"/>
          <p:cNvSpPr/>
          <p:nvPr/>
        </p:nvSpPr>
        <p:spPr>
          <a:xfrm>
            <a:off x="357158" y="1142984"/>
            <a:ext cx="8286808" cy="550072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4000" b="1" dirty="0" smtClean="0"/>
              <a:t>نقش هورمونها به عنوان تنش زا در دوران حاملگي به درستي مشخص نشده است.</a:t>
            </a: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chemeClr val="tx1"/>
                </a:solidFill>
                <a:cs typeface="B Titr" pitchFamily="2" charset="-78"/>
              </a:rPr>
              <a:t>فيزيولوژي شيردهي در هنگام تنش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01080" cy="4829196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 dirty="0">
                <a:cs typeface="B Titr" pitchFamily="2" charset="-78"/>
              </a:rPr>
              <a:t>با وجودي كه پرولاكتين </a:t>
            </a:r>
            <a:r>
              <a:rPr lang="fa-IR" sz="2800" b="1" dirty="0" smtClean="0">
                <a:cs typeface="B Titr" pitchFamily="2" charset="-78"/>
              </a:rPr>
              <a:t>،</a:t>
            </a:r>
            <a:r>
              <a:rPr lang="en-US" sz="2800" b="1" dirty="0" smtClean="0">
                <a:cs typeface="B Titr" pitchFamily="2" charset="-78"/>
              </a:rPr>
              <a:t> </a:t>
            </a:r>
            <a:r>
              <a:rPr lang="fa-IR" sz="2800" b="1" dirty="0" smtClean="0">
                <a:cs typeface="B Titr" pitchFamily="2" charset="-78"/>
              </a:rPr>
              <a:t>اكسي </a:t>
            </a:r>
            <a:r>
              <a:rPr lang="fa-IR" sz="2800" b="1" dirty="0">
                <a:cs typeface="B Titr" pitchFamily="2" charset="-78"/>
              </a:rPr>
              <a:t>توسين ،گلوكوكورتيكوئيدها و انسولين </a:t>
            </a:r>
            <a:r>
              <a:rPr lang="fa-IR" sz="2800" b="1" dirty="0" smtClean="0">
                <a:cs typeface="B Titr" pitchFamily="2" charset="-78"/>
              </a:rPr>
              <a:t>هورمونهاي </a:t>
            </a:r>
            <a:r>
              <a:rPr lang="fa-IR" sz="2800" b="1" dirty="0">
                <a:cs typeface="B Titr" pitchFamily="2" charset="-78"/>
              </a:rPr>
              <a:t>شيرساز اوليه براي توليد و جهش شير </a:t>
            </a:r>
            <a:r>
              <a:rPr lang="fa-IR" sz="2800" b="1" dirty="0" smtClean="0">
                <a:cs typeface="B Titr" pitchFamily="2" charset="-78"/>
              </a:rPr>
              <a:t>ميباشند</a:t>
            </a:r>
            <a:r>
              <a:rPr lang="fa-IR" sz="2800" b="1" dirty="0">
                <a:cs typeface="B Titr" pitchFamily="2" charset="-78"/>
              </a:rPr>
              <a:t>. هورمونهاي ديگر مثل لپتين و شبه مخدرها نيز دخالت دارند</a:t>
            </a:r>
            <a:r>
              <a:rPr lang="fa-IR" sz="2800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 dirty="0">
                <a:cs typeface="B Titr" pitchFamily="2" charset="-78"/>
              </a:rPr>
              <a:t>در جنس مذكر وزنان غير شيرده ،پرولاكتين و اكسي توسين چون در زمان تنش ترشح مي گردند هورمونهاي تنش محسوب مي شوند.</a:t>
            </a:r>
            <a:endParaRPr lang="en-US" sz="2800" b="1" dirty="0">
              <a:cs typeface="B Titr" pitchFamily="2" charset="-78"/>
            </a:endParaRPr>
          </a:p>
          <a:p>
            <a:pPr algn="just" rtl="1"/>
            <a:endParaRPr lang="en-US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فيزيولوژي شيردهي در هنگام تنش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535892" cy="4572000"/>
          </a:xfrm>
        </p:spPr>
        <p:txBody>
          <a:bodyPr/>
          <a:lstStyle/>
          <a:p>
            <a:pPr algn="just" rtl="1">
              <a:lnSpc>
                <a:spcPct val="150000"/>
              </a:lnSpc>
              <a:buNone/>
            </a:pPr>
            <a:endParaRPr lang="fa-IR" sz="3200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3200" b="1" dirty="0" smtClean="0">
                <a:cs typeface="B Titr" pitchFamily="2" charset="-78"/>
              </a:rPr>
              <a:t>اکسی توسین که در جریان تنشهای روانشناختی ترشح می شود       مهار محور هیپوتالاموس-هیپوفیز-آدرنال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3200" b="1" dirty="0" smtClean="0">
                <a:cs typeface="B Titr" pitchFamily="2" charset="-78"/>
              </a:rPr>
              <a:t>   پاسخ فیزیولوژیک      ایجاد رفتار ترس مانند در زنان شیرده در شرایط تنش</a:t>
            </a:r>
          </a:p>
          <a:p>
            <a:pPr algn="just" rtl="1"/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611953" y="335699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398096" y="423972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570663" y="4254873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7524328" y="3465910"/>
            <a:ext cx="366714" cy="11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B Titr" pitchFamily="2" charset="-78"/>
              </a:rPr>
              <a:t>استرس</a:t>
            </a:r>
            <a:endParaRPr lang="en-US" b="1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4" name="Picture 2" descr="C:\Users\h\Desktop\427134_BzsTRbC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8715436" cy="51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5053034"/>
          </a:xfrm>
        </p:spPr>
        <p:txBody>
          <a:bodyPr vert="horz"/>
          <a:lstStyle/>
          <a:p>
            <a:pPr algn="ctr" rtl="1"/>
            <a:endParaRPr lang="fa-IR" sz="1800" b="1" dirty="0" smtClean="0"/>
          </a:p>
          <a:p>
            <a:pPr algn="r" rtl="1"/>
            <a:endParaRPr lang="fa-IR" sz="1800" b="1" dirty="0"/>
          </a:p>
          <a:p>
            <a:pPr algn="r" rtl="1"/>
            <a:endParaRPr lang="fa-IR" sz="1800" b="1" dirty="0" smtClean="0"/>
          </a:p>
          <a:p>
            <a:pPr algn="r" rtl="1"/>
            <a:endParaRPr lang="fa-IR" sz="1800" b="1" dirty="0"/>
          </a:p>
          <a:p>
            <a:pPr algn="r" rtl="1"/>
            <a:r>
              <a:rPr lang="fa-IR" sz="1800" b="1" dirty="0" smtClean="0"/>
              <a:t>اثرتاخیری                         </a:t>
            </a:r>
            <a:r>
              <a:rPr lang="en-US" sz="1800" b="1" dirty="0" smtClean="0"/>
              <a:t>    </a:t>
            </a:r>
            <a:r>
              <a:rPr lang="fa-IR" sz="1800" b="1" dirty="0" smtClean="0"/>
              <a:t> اثرزودهنگام                اثرتاخیری                   </a:t>
            </a:r>
            <a:r>
              <a:rPr lang="en-US" sz="1800" b="1" dirty="0" smtClean="0"/>
              <a:t>        </a:t>
            </a:r>
            <a:r>
              <a:rPr lang="fa-IR" sz="1800" b="1" dirty="0" smtClean="0"/>
              <a:t> اثرزودهنگام</a:t>
            </a:r>
          </a:p>
          <a:p>
            <a:pPr algn="r" rtl="1"/>
            <a:endParaRPr lang="fa-IR" sz="1800" b="1" dirty="0"/>
          </a:p>
          <a:p>
            <a:pPr algn="r" rtl="1"/>
            <a:endParaRPr lang="fa-IR" sz="1800" b="1" dirty="0" smtClean="0"/>
          </a:p>
          <a:p>
            <a:pPr algn="r" rtl="1"/>
            <a:endParaRPr lang="fa-IR" sz="1800" b="1" dirty="0"/>
          </a:p>
          <a:p>
            <a:pPr algn="r" rtl="1"/>
            <a:endParaRPr lang="fa-IR" sz="1800" b="1" dirty="0" smtClean="0"/>
          </a:p>
          <a:p>
            <a:pPr algn="r" rtl="1"/>
            <a:endParaRPr lang="fa-IR" sz="1800" b="1" dirty="0"/>
          </a:p>
          <a:p>
            <a:pPr algn="r" rtl="1"/>
            <a:endParaRPr lang="fa-IR" sz="1800" b="1" dirty="0" smtClean="0"/>
          </a:p>
          <a:p>
            <a:pPr algn="r" rtl="1"/>
            <a:endParaRPr lang="fa-IR" sz="1800" b="1" dirty="0"/>
          </a:p>
          <a:p>
            <a:pPr algn="r" rtl="1"/>
            <a:endParaRPr lang="fa-IR" sz="1800" b="1" dirty="0" smtClean="0"/>
          </a:p>
          <a:p>
            <a:pPr algn="r" rtl="1"/>
            <a:endParaRPr lang="fa-IR" sz="1800" b="1" dirty="0"/>
          </a:p>
          <a:p>
            <a:pPr algn="r" rtl="1"/>
            <a:endParaRPr lang="fa-IR" sz="1800" b="1" dirty="0" smtClean="0"/>
          </a:p>
          <a:p>
            <a:pPr algn="r" rtl="1"/>
            <a:endParaRPr lang="fa-IR" sz="1800" b="1" dirty="0"/>
          </a:p>
          <a:p>
            <a:pPr algn="r" rtl="1"/>
            <a:endParaRPr lang="fa-IR" sz="1800" b="1" dirty="0" smtClean="0"/>
          </a:p>
          <a:p>
            <a:pPr algn="r" rtl="1"/>
            <a:endParaRPr lang="fa-IR" sz="1800" b="1" dirty="0" smtClean="0"/>
          </a:p>
        </p:txBody>
      </p:sp>
      <p:sp>
        <p:nvSpPr>
          <p:cNvPr id="4" name="Flowchart: Alternate Process 3"/>
          <p:cNvSpPr/>
          <p:nvPr/>
        </p:nvSpPr>
        <p:spPr>
          <a:xfrm>
            <a:off x="3643306" y="357166"/>
            <a:ext cx="1928826" cy="1000132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/>
              <a:t>استرس حاد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71802" y="1357298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Alternate Process 6"/>
          <p:cNvSpPr/>
          <p:nvPr/>
        </p:nvSpPr>
        <p:spPr>
          <a:xfrm>
            <a:off x="1928794" y="1928802"/>
            <a:ext cx="1428760" cy="78581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ساخت شیر</a:t>
            </a:r>
            <a:endParaRPr lang="en-US" sz="2400" b="1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5786446" y="1857364"/>
            <a:ext cx="1428760" cy="78581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جهش شیر</a:t>
            </a:r>
            <a:endParaRPr lang="en-US" sz="2400" b="1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2428860" y="4000504"/>
            <a:ext cx="1785950" cy="107157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جاری شدن شیر</a:t>
            </a:r>
            <a:endParaRPr lang="en-US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(کاهش می یابد)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428596" y="3857628"/>
            <a:ext cx="1428760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Titr" pitchFamily="2" charset="-78"/>
              </a:rPr>
              <a:t>جاری شدن شیر</a:t>
            </a:r>
          </a:p>
          <a:p>
            <a:pPr algn="ctr"/>
            <a:r>
              <a:rPr lang="fa-IR" b="1" dirty="0" smtClean="0">
                <a:cs typeface="B Titr" pitchFamily="2" charset="-78"/>
              </a:rPr>
              <a:t>(بدون تغییر)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358082" y="4000504"/>
            <a:ext cx="1428760" cy="1143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Titr" pitchFamily="2" charset="-78"/>
              </a:rPr>
              <a:t>جاری شدن شیر</a:t>
            </a:r>
          </a:p>
          <a:p>
            <a:pPr algn="ctr"/>
            <a:r>
              <a:rPr lang="fa-IR" b="1" dirty="0" smtClean="0">
                <a:cs typeface="B Titr" pitchFamily="2" charset="-78"/>
              </a:rPr>
              <a:t>(بدون تغییر)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929190" y="4000504"/>
            <a:ext cx="1785950" cy="107157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جاری شدن شیر</a:t>
            </a:r>
            <a:endParaRPr lang="en-US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(کاهش می یابد)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357290" y="3000372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2857488" y="300037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357818" y="3000372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000892" y="300037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472518" cy="5840435"/>
          </a:xfrm>
        </p:spPr>
        <p:txBody>
          <a:bodyPr/>
          <a:lstStyle/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0430" y="428604"/>
            <a:ext cx="164307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000" b="1" dirty="0" smtClean="0">
                <a:solidFill>
                  <a:schemeClr val="bg1"/>
                </a:solidFill>
                <a:cs typeface="B Titr" pitchFamily="2" charset="-78"/>
              </a:rPr>
              <a:t>استرس</a:t>
            </a:r>
            <a:r>
              <a:rPr lang="fa-IR" sz="2000" b="1" dirty="0" smtClean="0">
                <a:cs typeface="B Titr" pitchFamily="2" charset="-78"/>
              </a:rPr>
              <a:t> طولانی</a:t>
            </a:r>
            <a:endParaRPr lang="en-US" sz="2000" b="1" dirty="0">
              <a:cs typeface="B Titr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8662" y="2143116"/>
            <a:ext cx="2500330" cy="10715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ساخت شیر</a:t>
            </a:r>
            <a:endParaRPr lang="en-US" sz="20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28662" y="4214818"/>
            <a:ext cx="2643206" cy="12144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جاری شدن شیر</a:t>
            </a:r>
            <a:endParaRPr lang="en-US" sz="20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(کاهش می یابد)</a:t>
            </a:r>
          </a:p>
        </p:txBody>
      </p:sp>
      <p:sp>
        <p:nvSpPr>
          <p:cNvPr id="15" name="Oval 14"/>
          <p:cNvSpPr/>
          <p:nvPr/>
        </p:nvSpPr>
        <p:spPr>
          <a:xfrm>
            <a:off x="5357818" y="2071678"/>
            <a:ext cx="1714512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Titr" pitchFamily="2" charset="-78"/>
              </a:rPr>
              <a:t>جهش شیر</a:t>
            </a:r>
            <a:endParaRPr lang="en-US" sz="2000" b="1" dirty="0">
              <a:cs typeface="B Tit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43702" y="3429000"/>
            <a:ext cx="2071702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کاهش تولید شیر</a:t>
            </a:r>
            <a:endParaRPr lang="en-US" sz="20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2066" y="5000636"/>
            <a:ext cx="1714512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Titr" pitchFamily="2" charset="-78"/>
              </a:rPr>
              <a:t>جاری شدن شیر</a:t>
            </a:r>
            <a:endParaRPr lang="en-US" sz="2000" b="1" dirty="0">
              <a:cs typeface="B Titr" pitchFamily="2" charset="-78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0800000" flipV="1">
            <a:off x="2857488" y="1500174"/>
            <a:ext cx="714380" cy="57150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5286380" y="1428736"/>
            <a:ext cx="857256" cy="50006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821637" y="353615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215736" y="399971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6822297" y="4750603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7179487" y="2821777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1315</Words>
  <Application>Microsoft Office PowerPoint</Application>
  <PresentationFormat>On-screen Show (4:3)</PresentationFormat>
  <Paragraphs>231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B Titr</vt:lpstr>
      <vt:lpstr>Calibri</vt:lpstr>
      <vt:lpstr>Franklin Gothic Book</vt:lpstr>
      <vt:lpstr>Perpetua</vt:lpstr>
      <vt:lpstr>Tahoma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فيزيولوژي شيردهي در هنگام تنش  </vt:lpstr>
      <vt:lpstr>فيزيولوژي شيردهي در هنگام تنش</vt:lpstr>
      <vt:lpstr>استرس</vt:lpstr>
      <vt:lpstr>PowerPoint Presentation</vt:lpstr>
      <vt:lpstr>PowerPoint Presentation</vt:lpstr>
      <vt:lpstr>PowerPoint Presentation</vt:lpstr>
      <vt:lpstr>   انواع استرس  </vt:lpstr>
      <vt:lpstr>  استرس هاي جسمي  </vt:lpstr>
      <vt:lpstr>استرس هاي جسمي  </vt:lpstr>
      <vt:lpstr>   اثر استرس بر مادر </vt:lpstr>
      <vt:lpstr>نگرش مادران براي شير دادن را مي توان به سه گروه به شرح زير تقسيم كرد:</vt:lpstr>
      <vt:lpstr>   1) عوامل مربوط به مادر </vt:lpstr>
      <vt:lpstr>PowerPoint Presentation</vt:lpstr>
      <vt:lpstr>زماني كه حذف عامل استرس غير ممكن باشد مي توان كمك هاي ديگري به مادر كرد:</vt:lpstr>
      <vt:lpstr>  در شرايط استرس زا شيردادن چه مزايايي دارد؟</vt:lpstr>
      <vt:lpstr>PowerPoint Presentation</vt:lpstr>
      <vt:lpstr>PowerPoint Presentation</vt:lpstr>
      <vt:lpstr>  اختلالات عاطفي بعد از زايمان  </vt:lpstr>
      <vt:lpstr> )baby  blues غمگيني بعد از زايمان (  </vt:lpstr>
      <vt:lpstr> مشكل در ايجاد ارتباط بين مادر و كودك  </vt:lpstr>
      <vt:lpstr> )postnatal  depression( افسردگي بعد از زايمان</vt:lpstr>
      <vt:lpstr>افسردگي بعد از زايمان</vt:lpstr>
      <vt:lpstr>  سايكوز بعد از زايمان puerperal  psychosis  </vt:lpstr>
      <vt:lpstr> علایم  سايكوز بعد از زايمان  </vt:lpstr>
      <vt:lpstr>درمان</vt:lpstr>
      <vt:lpstr>نتیجه گیری</vt:lpstr>
      <vt:lpstr>PowerPoint Presentation</vt:lpstr>
    </vt:vector>
  </TitlesOfParts>
  <Company>Olive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Olive;فت</dc:creator>
  <cp:lastModifiedBy>Safir</cp:lastModifiedBy>
  <cp:revision>285</cp:revision>
  <dcterms:created xsi:type="dcterms:W3CDTF">2014-12-12T10:20:58Z</dcterms:created>
  <dcterms:modified xsi:type="dcterms:W3CDTF">2023-07-26T07:28:24Z</dcterms:modified>
</cp:coreProperties>
</file>